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7"/>
  </p:notesMasterIdLst>
  <p:handoutMasterIdLst>
    <p:handoutMasterId r:id="rId28"/>
  </p:handoutMasterIdLst>
  <p:sldIdLst>
    <p:sldId id="257" r:id="rId5"/>
    <p:sldId id="389" r:id="rId6"/>
    <p:sldId id="317" r:id="rId7"/>
    <p:sldId id="401" r:id="rId8"/>
    <p:sldId id="272" r:id="rId9"/>
    <p:sldId id="277" r:id="rId10"/>
    <p:sldId id="393" r:id="rId11"/>
    <p:sldId id="394" r:id="rId12"/>
    <p:sldId id="396" r:id="rId13"/>
    <p:sldId id="397" r:id="rId14"/>
    <p:sldId id="398" r:id="rId15"/>
    <p:sldId id="278" r:id="rId16"/>
    <p:sldId id="392" r:id="rId17"/>
    <p:sldId id="402" r:id="rId18"/>
    <p:sldId id="268" r:id="rId19"/>
    <p:sldId id="281" r:id="rId20"/>
    <p:sldId id="405" r:id="rId21"/>
    <p:sldId id="400" r:id="rId22"/>
    <p:sldId id="404" r:id="rId23"/>
    <p:sldId id="403" r:id="rId24"/>
    <p:sldId id="399" r:id="rId25"/>
    <p:sldId id="32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725" autoAdjust="0"/>
  </p:normalViewPr>
  <p:slideViewPr>
    <p:cSldViewPr snapToGrid="0">
      <p:cViewPr varScale="1">
        <p:scale>
          <a:sx n="85" d="100"/>
          <a:sy n="85" d="100"/>
        </p:scale>
        <p:origin x="590" y="53"/>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4259F840-24E7-476F-9F30-482E46395856}">
      <dgm:prSet phldrT="[Text]" custT="1"/>
      <dgm:spPr/>
      <dgm:t>
        <a:bodyPr/>
        <a:lstStyle/>
        <a:p>
          <a:r>
            <a:rPr lang="en-US" sz="1800" dirty="0">
              <a:latin typeface="+mn-lt"/>
            </a:rPr>
            <a:t>EDA</a:t>
          </a: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sz="1800">
            <a:latin typeface="+mn-lt"/>
          </a:endParaRPr>
        </a:p>
      </dgm:t>
    </dgm:pt>
    <dgm:pt modelId="{B54C8F6C-BE1E-4EAB-B7A0-48DE01FFAA36}">
      <dgm:prSet phldrT="[Text]" custT="1"/>
      <dgm:spPr/>
      <dgm:t>
        <a:bodyPr/>
        <a:lstStyle/>
        <a:p>
          <a:pPr>
            <a:buFont typeface="Symbol" panose="05050102010706020507" pitchFamily="18" charset="2"/>
            <a:buChar char=""/>
          </a:pPr>
          <a:r>
            <a:rPr lang="en-US" sz="1800" dirty="0">
              <a:latin typeface="+mn-lt"/>
            </a:rPr>
            <a:t>In</a:t>
          </a:r>
          <a:r>
            <a:rPr lang="en-US" sz="1800" baseline="0" dirty="0">
              <a:latin typeface="+mn-lt"/>
            </a:rPr>
            <a:t> this module, various plots are used to analyze the structure and distribution of the PFAM dataset in order to check the balance among families</a:t>
          </a:r>
          <a:endParaRPr lang="en-US" sz="1800" dirty="0">
            <a:latin typeface="+mn-lt"/>
          </a:endParaRPr>
        </a:p>
      </dgm:t>
    </dgm:pt>
    <dgm:pt modelId="{8DE7CD45-B7C0-432E-B819-6A7D97E31315}" type="parTrans" cxnId="{770CA1CC-3DDD-451E-AE83-A71CA570260C}">
      <dgm:prSet/>
      <dgm:spPr/>
      <dgm:t>
        <a:bodyPr/>
        <a:lstStyle/>
        <a:p>
          <a:endParaRPr lang="en-US" sz="1800">
            <a:latin typeface="+mn-lt"/>
          </a:endParaRPr>
        </a:p>
      </dgm:t>
    </dgm:pt>
    <dgm:pt modelId="{C33B8BEF-A818-4A2F-A99A-E2B29895E184}" type="sibTrans" cxnId="{770CA1CC-3DDD-451E-AE83-A71CA570260C}">
      <dgm:prSet/>
      <dgm:spPr/>
      <dgm:t>
        <a:bodyPr/>
        <a:lstStyle/>
        <a:p>
          <a:endParaRPr lang="en-US" sz="1800">
            <a:latin typeface="+mn-lt"/>
          </a:endParaRPr>
        </a:p>
      </dgm:t>
    </dgm:pt>
    <dgm:pt modelId="{E4033A39-DCC4-4038-9562-AEDDBBB37A99}">
      <dgm:prSet phldrT="[Text]" custT="1"/>
      <dgm:spPr/>
      <dgm:t>
        <a:bodyPr/>
        <a:lstStyle/>
        <a:p>
          <a:r>
            <a:rPr lang="en-US" sz="1800" dirty="0">
              <a:latin typeface="+mn-lt"/>
            </a:rPr>
            <a:t>Preprocessing</a:t>
          </a:r>
        </a:p>
      </dgm:t>
    </dgm:pt>
    <dgm:pt modelId="{048EEAE6-78BA-4B00-B7BB-9C22DBB1E8F4}" type="parTrans" cxnId="{32EF2862-2950-4DF8-BEA8-CD19460CCA31}">
      <dgm:prSet/>
      <dgm:spPr/>
      <dgm:t>
        <a:bodyPr/>
        <a:lstStyle/>
        <a:p>
          <a:endParaRPr lang="en-US" sz="1800">
            <a:latin typeface="+mn-lt"/>
          </a:endParaRPr>
        </a:p>
      </dgm:t>
    </dgm:pt>
    <dgm:pt modelId="{80AB0E5B-0C58-465D-A545-5B21133D2849}" type="sibTrans" cxnId="{32EF2862-2950-4DF8-BEA8-CD19460CCA31}">
      <dgm:prSet/>
      <dgm:spPr/>
      <dgm:t>
        <a:bodyPr/>
        <a:lstStyle/>
        <a:p>
          <a:endParaRPr lang="en-US" sz="1800">
            <a:latin typeface="+mn-lt"/>
          </a:endParaRPr>
        </a:p>
      </dgm:t>
    </dgm:pt>
    <dgm:pt modelId="{A4C0B4E4-70AD-4901-9E3F-7EA25DD6DAA1}">
      <dgm:prSet phldrT="[Text]" custT="1"/>
      <dgm:spPr/>
      <dgm:t>
        <a:bodyPr/>
        <a:lstStyle/>
        <a:p>
          <a:pPr>
            <a:buFont typeface="Symbol" panose="05050102010706020507" pitchFamily="18" charset="2"/>
            <a:buChar char=""/>
          </a:pPr>
          <a:r>
            <a:rPr lang="en-US" sz="1800" dirty="0">
              <a:latin typeface="+mn-lt"/>
            </a:rPr>
            <a:t>Here</a:t>
          </a:r>
          <a:r>
            <a:rPr lang="en-US" sz="1800" baseline="0" dirty="0">
              <a:latin typeface="+mn-lt"/>
            </a:rPr>
            <a:t> we first create a dictionary bases on vocabulary. Then encoding occurs with sequence padding along with vectorization</a:t>
          </a:r>
          <a:endParaRPr lang="en-US" sz="1800" dirty="0">
            <a:latin typeface="+mn-lt"/>
          </a:endParaRPr>
        </a:p>
      </dgm:t>
    </dgm:pt>
    <dgm:pt modelId="{701D9033-BAD3-4299-933F-A47AFDC2ECD0}" type="parTrans" cxnId="{5E74CB62-E52E-4CEE-8AA1-9812BFC0D67E}">
      <dgm:prSet/>
      <dgm:spPr/>
      <dgm:t>
        <a:bodyPr/>
        <a:lstStyle/>
        <a:p>
          <a:endParaRPr lang="en-US" sz="1800">
            <a:latin typeface="+mn-lt"/>
          </a:endParaRPr>
        </a:p>
      </dgm:t>
    </dgm:pt>
    <dgm:pt modelId="{657DB10D-2517-48AA-B970-6D815DBD4123}" type="sibTrans" cxnId="{5E74CB62-E52E-4CEE-8AA1-9812BFC0D67E}">
      <dgm:prSet/>
      <dgm:spPr/>
      <dgm:t>
        <a:bodyPr/>
        <a:lstStyle/>
        <a:p>
          <a:endParaRPr lang="en-US" sz="1800">
            <a:latin typeface="+mn-lt"/>
          </a:endParaRPr>
        </a:p>
      </dgm:t>
    </dgm:pt>
    <dgm:pt modelId="{87BF7896-20EA-4E8F-B6F4-A34EC5C9CB50}">
      <dgm:prSet phldrT="[Text]" custT="1"/>
      <dgm:spPr/>
      <dgm:t>
        <a:bodyPr/>
        <a:lstStyle/>
        <a:p>
          <a:r>
            <a:rPr lang="en-US" sz="1800" dirty="0">
              <a:latin typeface="+mn-lt"/>
            </a:rPr>
            <a:t>Model Creation</a:t>
          </a:r>
        </a:p>
      </dgm:t>
    </dgm:pt>
    <dgm:pt modelId="{05E47BA5-F724-4AEE-9B5B-401F18E028E6}" type="parTrans" cxnId="{92330C11-C197-4512-BDA4-8D8A69AF7D1C}">
      <dgm:prSet/>
      <dgm:spPr/>
      <dgm:t>
        <a:bodyPr/>
        <a:lstStyle/>
        <a:p>
          <a:endParaRPr lang="en-US" sz="1800">
            <a:latin typeface="+mn-lt"/>
          </a:endParaRPr>
        </a:p>
      </dgm:t>
    </dgm:pt>
    <dgm:pt modelId="{D63CE73E-35DE-48C3-8753-7648BC953C0D}" type="sibTrans" cxnId="{92330C11-C197-4512-BDA4-8D8A69AF7D1C}">
      <dgm:prSet/>
      <dgm:spPr/>
      <dgm:t>
        <a:bodyPr/>
        <a:lstStyle/>
        <a:p>
          <a:endParaRPr lang="en-US" sz="1800">
            <a:latin typeface="+mn-lt"/>
          </a:endParaRPr>
        </a:p>
      </dgm:t>
    </dgm:pt>
    <dgm:pt modelId="{43CBB0A2-9D75-4264-8A30-3E8974B40658}">
      <dgm:prSet phldrT="[Text]" custT="1"/>
      <dgm:spPr/>
      <dgm:t>
        <a:bodyPr/>
        <a:lstStyle/>
        <a:p>
          <a:pPr>
            <a:buFont typeface="Symbol" panose="05050102010706020507" pitchFamily="18" charset="2"/>
            <a:buChar char=""/>
          </a:pPr>
          <a:r>
            <a:rPr lang="en-US" sz="1800" dirty="0">
              <a:latin typeface="+mn-lt"/>
            </a:rPr>
            <a:t>The</a:t>
          </a:r>
          <a:r>
            <a:rPr lang="en-US" sz="1800" baseline="0" dirty="0">
              <a:latin typeface="+mn-lt"/>
            </a:rPr>
            <a:t> overall CNN-LSTM architecture is concretely defined here and compiled along with predetermined hyperparameters.</a:t>
          </a:r>
          <a:endParaRPr lang="en-US" sz="1800" dirty="0">
            <a:latin typeface="+mn-lt"/>
          </a:endParaRPr>
        </a:p>
      </dgm:t>
    </dgm:pt>
    <dgm:pt modelId="{F806E590-5F8E-48A1-96AC-9E738290D2ED}" type="parTrans" cxnId="{4D2DF581-8128-4440-9E51-29109DC6ED52}">
      <dgm:prSet/>
      <dgm:spPr/>
      <dgm:t>
        <a:bodyPr/>
        <a:lstStyle/>
        <a:p>
          <a:endParaRPr lang="en-US" sz="1800">
            <a:latin typeface="+mn-lt"/>
          </a:endParaRPr>
        </a:p>
      </dgm:t>
    </dgm:pt>
    <dgm:pt modelId="{20F77EFB-335C-4BC3-AD95-8421EDF343E6}" type="sibTrans" cxnId="{4D2DF581-8128-4440-9E51-29109DC6ED52}">
      <dgm:prSet/>
      <dgm:spPr/>
      <dgm:t>
        <a:bodyPr/>
        <a:lstStyle/>
        <a:p>
          <a:endParaRPr lang="en-US" sz="1800">
            <a:latin typeface="+mn-lt"/>
          </a:endParaRPr>
        </a:p>
      </dgm:t>
    </dgm:pt>
    <dgm:pt modelId="{3DE6FF16-CA4D-4D34-ABEB-8BE6A40B5E52}">
      <dgm:prSet phldrT="[Text]" custT="1"/>
      <dgm:spPr/>
      <dgm:t>
        <a:bodyPr/>
        <a:lstStyle/>
        <a:p>
          <a:pPr>
            <a:buFont typeface="Symbol" panose="05050102010706020507" pitchFamily="18" charset="2"/>
            <a:buChar char=""/>
          </a:pPr>
          <a:r>
            <a:rPr lang="en-US" sz="1800" dirty="0">
              <a:latin typeface="+mn-lt"/>
            </a:rPr>
            <a:t>Training</a:t>
          </a:r>
        </a:p>
      </dgm:t>
    </dgm:pt>
    <dgm:pt modelId="{DA9CCCCB-8206-4757-82C8-F885E9D238B5}" type="parTrans" cxnId="{636DE8C5-F706-4BA5-855F-85FD2239E2BE}">
      <dgm:prSet/>
      <dgm:spPr/>
      <dgm:t>
        <a:bodyPr/>
        <a:lstStyle/>
        <a:p>
          <a:endParaRPr lang="en-US" sz="1800"/>
        </a:p>
      </dgm:t>
    </dgm:pt>
    <dgm:pt modelId="{986162A7-6F89-4679-B40E-33A17DA21B73}" type="sibTrans" cxnId="{636DE8C5-F706-4BA5-855F-85FD2239E2BE}">
      <dgm:prSet/>
      <dgm:spPr/>
      <dgm:t>
        <a:bodyPr/>
        <a:lstStyle/>
        <a:p>
          <a:endParaRPr lang="en-US" sz="1800"/>
        </a:p>
      </dgm:t>
    </dgm:pt>
    <dgm:pt modelId="{AC76BE15-3E8A-498B-91BD-CF772C26B6F1}">
      <dgm:prSet phldrT="[Text]" custT="1"/>
      <dgm:spPr/>
      <dgm:t>
        <a:bodyPr/>
        <a:lstStyle/>
        <a:p>
          <a:pPr>
            <a:buFont typeface="Symbol" panose="05050102010706020507" pitchFamily="18" charset="2"/>
            <a:buChar char=""/>
          </a:pPr>
          <a:r>
            <a:rPr lang="en-US" sz="1800" dirty="0">
              <a:latin typeface="+mn-lt"/>
            </a:rPr>
            <a:t>Prediction</a:t>
          </a:r>
        </a:p>
      </dgm:t>
    </dgm:pt>
    <dgm:pt modelId="{00CCB400-064A-4EF5-9806-9534D9AC69AD}" type="parTrans" cxnId="{140A4778-8248-44DE-B78A-23C578A77D7E}">
      <dgm:prSet/>
      <dgm:spPr/>
      <dgm:t>
        <a:bodyPr/>
        <a:lstStyle/>
        <a:p>
          <a:endParaRPr lang="en-US" sz="1800"/>
        </a:p>
      </dgm:t>
    </dgm:pt>
    <dgm:pt modelId="{662A3D6E-7238-444F-BC0B-C7A4321261DB}" type="sibTrans" cxnId="{140A4778-8248-44DE-B78A-23C578A77D7E}">
      <dgm:prSet/>
      <dgm:spPr/>
      <dgm:t>
        <a:bodyPr/>
        <a:lstStyle/>
        <a:p>
          <a:endParaRPr lang="en-US" sz="1800"/>
        </a:p>
      </dgm:t>
    </dgm:pt>
    <dgm:pt modelId="{73820394-2159-4075-9E6F-217263B07F8B}">
      <dgm:prSet phldrT="[Text]" custT="1"/>
      <dgm:spPr/>
      <dgm:t>
        <a:bodyPr/>
        <a:lstStyle/>
        <a:p>
          <a:pPr>
            <a:buFont typeface="Symbol" panose="05050102010706020507" pitchFamily="18" charset="2"/>
            <a:buChar char=""/>
          </a:pPr>
          <a:r>
            <a:rPr lang="en-US" sz="1800" dirty="0">
              <a:latin typeface="+mn-lt"/>
            </a:rPr>
            <a:t>The trained model is loaded to perform Amino acid sequence classification of a completely new and unseen input sequence</a:t>
          </a:r>
        </a:p>
      </dgm:t>
    </dgm:pt>
    <dgm:pt modelId="{A861A835-3A0D-4B09-8870-87D7FDC7B27F}" type="parTrans" cxnId="{19CF03A0-47BE-4ABD-A62C-A27E16D6C5A3}">
      <dgm:prSet/>
      <dgm:spPr/>
      <dgm:t>
        <a:bodyPr/>
        <a:lstStyle/>
        <a:p>
          <a:endParaRPr lang="en-US" sz="1800"/>
        </a:p>
      </dgm:t>
    </dgm:pt>
    <dgm:pt modelId="{D383A36B-470D-499F-AE13-85A6B2495524}" type="sibTrans" cxnId="{19CF03A0-47BE-4ABD-A62C-A27E16D6C5A3}">
      <dgm:prSet/>
      <dgm:spPr/>
      <dgm:t>
        <a:bodyPr/>
        <a:lstStyle/>
        <a:p>
          <a:endParaRPr lang="en-US" sz="1800"/>
        </a:p>
      </dgm:t>
    </dgm:pt>
    <dgm:pt modelId="{C032D242-8D23-4EEC-A10A-7B0691E5A409}">
      <dgm:prSet phldrT="[Text]" custT="1"/>
      <dgm:spPr/>
      <dgm:t>
        <a:bodyPr/>
        <a:lstStyle/>
        <a:p>
          <a:pPr>
            <a:buFont typeface="Symbol" panose="05050102010706020507" pitchFamily="18" charset="2"/>
            <a:buChar char=""/>
          </a:pPr>
          <a:r>
            <a:rPr lang="en-US" sz="1800" dirty="0">
              <a:latin typeface="+mn-lt"/>
            </a:rPr>
            <a:t>The</a:t>
          </a:r>
          <a:r>
            <a:rPr lang="en-US" sz="1800" baseline="0" dirty="0">
              <a:latin typeface="+mn-lt"/>
            </a:rPr>
            <a:t> model is trained on a </a:t>
          </a:r>
          <a:r>
            <a:rPr lang="en-US" sz="1800" b="1" baseline="0" dirty="0">
              <a:latin typeface="+mn-lt"/>
            </a:rPr>
            <a:t>Quadro P5000</a:t>
          </a:r>
          <a:r>
            <a:rPr lang="en-US" sz="1800" b="0" baseline="0" dirty="0">
              <a:latin typeface="+mn-lt"/>
            </a:rPr>
            <a:t> GPU for 50 epochs to learn the important characteristic features of each of the individual 500,000 sequences.</a:t>
          </a:r>
          <a:endParaRPr lang="en-US" sz="1800" b="1" dirty="0">
            <a:latin typeface="+mn-lt"/>
          </a:endParaRPr>
        </a:p>
      </dgm:t>
    </dgm:pt>
    <dgm:pt modelId="{167DA838-BF1F-42A4-81E8-806F40795A14}" type="parTrans" cxnId="{D9403C73-FB83-47D6-85AE-067D49ED63F2}">
      <dgm:prSet/>
      <dgm:spPr/>
      <dgm:t>
        <a:bodyPr/>
        <a:lstStyle/>
        <a:p>
          <a:endParaRPr lang="en-US" sz="1800"/>
        </a:p>
      </dgm:t>
    </dgm:pt>
    <dgm:pt modelId="{7EFA60CA-572D-434D-B452-A4ACBAEB4D2C}" type="sibTrans" cxnId="{D9403C73-FB83-47D6-85AE-067D49ED63F2}">
      <dgm:prSet/>
      <dgm:spPr/>
      <dgm:t>
        <a:bodyPr/>
        <a:lstStyle/>
        <a:p>
          <a:endParaRPr lang="en-US" sz="1800"/>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5"/>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6350" cap="flat" cmpd="sng" algn="ctr">
          <a:solidFill>
            <a:schemeClr val="accent5">
              <a:hueOff val="90002"/>
              <a:satOff val="2173"/>
              <a:lumOff val="-10490"/>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5"/>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6350" cap="flat" cmpd="sng" algn="ctr">
          <a:solidFill>
            <a:schemeClr val="accent5">
              <a:hueOff val="180003"/>
              <a:satOff val="4346"/>
              <a:lumOff val="-20980"/>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5"/>
      <dgm:spPr/>
    </dgm:pt>
    <dgm:pt modelId="{4624FC32-5405-42B1-B5CC-DF0659852A58}" type="pres">
      <dgm:prSet presAssocID="{87BF7896-20EA-4E8F-B6F4-A34EC5C9CB50}" presName="EmptyPane1" presStyleCnt="0"/>
      <dgm:spPr/>
    </dgm:pt>
    <dgm:pt modelId="{8C327064-3851-4ECF-AAB7-82B51711041E}" type="pres">
      <dgm:prSet presAssocID="{D63CE73E-35DE-48C3-8753-7648BC953C0D}"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3" presStyleCnt="5">
        <dgm:presLayoutVars>
          <dgm:chMax val="1"/>
          <dgm:chPref val="1"/>
          <dgm:bulletEnabled val="1"/>
        </dgm:presLayoutVars>
      </dgm:prSet>
      <dgm:spPr/>
    </dgm:pt>
    <dgm:pt modelId="{1BB5FD64-47F9-47A3-911F-535BFE17A3B9}" type="pres">
      <dgm:prSet presAssocID="{3DE6FF16-CA4D-4D34-ABEB-8BE6A40B5E52}" presName="Childtext1" presStyleLbl="revTx" presStyleIdx="3" presStyleCnt="5">
        <dgm:presLayoutVars>
          <dgm:bulletEnabled val="1"/>
        </dgm:presLayoutVars>
      </dgm:prSet>
      <dgm:spPr/>
    </dgm:pt>
    <dgm:pt modelId="{FE9B27EB-7AC7-485A-9A55-41E8118F9EAF}" type="pres">
      <dgm:prSet presAssocID="{3DE6FF16-CA4D-4D34-ABEB-8BE6A40B5E52}" presName="ConnectLine1" presStyleLbl="sibTrans1D1" presStyleIdx="3" presStyleCnt="5"/>
      <dgm:spPr>
        <a:noFill/>
        <a:ln w="6350" cap="flat" cmpd="sng" algn="ctr">
          <a:solidFill>
            <a:schemeClr val="accent5">
              <a:hueOff val="270005"/>
              <a:satOff val="6519"/>
              <a:lumOff val="-31471"/>
              <a:alphaOff val="0"/>
            </a:schemeClr>
          </a:solidFill>
          <a:prstDash val="dash"/>
          <a:miter lim="800000"/>
        </a:ln>
        <a:effectLst/>
      </dgm:spPr>
    </dgm:pt>
    <dgm:pt modelId="{46BD4721-4664-4AD0-9F11-DBE7E0B207D5}" type="pres">
      <dgm:prSet presAssocID="{3DE6FF16-CA4D-4D34-ABEB-8BE6A40B5E52}" presName="ConnectLineEnd1" presStyleLbl="lnNode1" presStyleIdx="3" presStyleCnt="5"/>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4" presStyleCnt="5">
        <dgm:presLayoutVars>
          <dgm:chMax val="1"/>
          <dgm:chPref val="1"/>
          <dgm:bulletEnabled val="1"/>
        </dgm:presLayoutVars>
      </dgm:prSet>
      <dgm:spPr/>
    </dgm:pt>
    <dgm:pt modelId="{1FA3C236-5719-4A33-A6BB-80FA85F940E3}" type="pres">
      <dgm:prSet presAssocID="{AC76BE15-3E8A-498B-91BD-CF772C26B6F1}" presName="Childtext1" presStyleLbl="revTx" presStyleIdx="4" presStyleCnt="5">
        <dgm:presLayoutVars>
          <dgm:bulletEnabled val="1"/>
        </dgm:presLayoutVars>
      </dgm:prSet>
      <dgm:spPr/>
    </dgm:pt>
    <dgm:pt modelId="{18F1C823-9ACD-4FCD-8102-F468DCE57A45}" type="pres">
      <dgm:prSet presAssocID="{AC76BE15-3E8A-498B-91BD-CF772C26B6F1}" presName="ConnectLine1" presStyleLbl="sibTrans1D1" presStyleIdx="4" presStyleCnt="5"/>
      <dgm:spPr>
        <a:noFill/>
        <a:ln w="6350" cap="flat" cmpd="sng" algn="ctr">
          <a:solidFill>
            <a:schemeClr val="accent5">
              <a:hueOff val="360006"/>
              <a:satOff val="8692"/>
              <a:lumOff val="-41961"/>
              <a:alphaOff val="0"/>
            </a:schemeClr>
          </a:solidFill>
          <a:prstDash val="dash"/>
          <a:miter lim="800000"/>
        </a:ln>
        <a:effectLst/>
      </dgm:spPr>
    </dgm:pt>
    <dgm:pt modelId="{F8AD0AB8-BBDF-4F0A-A6A0-850E289DD521}" type="pres">
      <dgm:prSet presAssocID="{AC76BE15-3E8A-498B-91BD-CF772C26B6F1}" presName="ConnectLineEnd1" presStyleLbl="lnNode1" presStyleIdx="4" presStyleCnt="5"/>
      <dgm:spPr/>
    </dgm:pt>
    <dgm:pt modelId="{11CAE2E7-2E06-450A-A729-9C2DCEF85421}" type="pres">
      <dgm:prSet presAssocID="{AC76BE15-3E8A-498B-91BD-CF772C26B6F1}" presName="EmptyPane1" presStyleCnt="0"/>
      <dgm:spPr/>
    </dgm:pt>
  </dgm:ptLst>
  <dgm:cxnLst>
    <dgm:cxn modelId="{58AF9605-98E3-490C-9551-60E5D74419A2}" type="presOf" srcId="{3DE6FF16-CA4D-4D34-ABEB-8BE6A40B5E52}" destId="{74CD3FF2-195B-429B-BC6F-5B5A7FED2BE2}" srcOrd="0" destOrd="0" presId="urn:microsoft.com/office/officeart/2016/7/layout/RoundedRectangleTimeline"/>
    <dgm:cxn modelId="{467F290A-9E2A-412E-AF06-428DAA68BEDD}" type="presOf" srcId="{E4033A39-DCC4-4038-9562-AEDDBBB37A99}" destId="{539615E2-3277-4D8E-8484-FF5088C8BF01}" srcOrd="0" destOrd="0" presId="urn:microsoft.com/office/officeart/2016/7/layout/RoundedRectangleTimeline"/>
    <dgm:cxn modelId="{A2A50010-8F67-49E4-9B0A-E0F7FDA9656C}" type="presOf" srcId="{B54C8F6C-BE1E-4EAB-B7A0-48DE01FFAA36}" destId="{45A02F84-C6CB-43F5-AEE4-3EA66C2BD25F}"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D88F5139-A3BF-4F98-ABB0-AEE7243465CB}" type="presOf" srcId="{87BF7896-20EA-4E8F-B6F4-A34EC5C9CB50}" destId="{9D82041D-873A-4600-A9C7-C0A0ADFB138B}" srcOrd="0" destOrd="0" presId="urn:microsoft.com/office/officeart/2016/7/layout/RoundedRectangleTimeline"/>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4653A150-E557-4235-B1A1-18156274D965}" type="presOf" srcId="{4259F840-24E7-476F-9F30-482E46395856}" destId="{E088D226-49D7-4C30-90DC-CA1755D98829}" srcOrd="0" destOrd="0" presId="urn:microsoft.com/office/officeart/2016/7/layout/RoundedRectangleTimeline"/>
    <dgm:cxn modelId="{E6B56652-B46A-4546-9536-64D675143F1B}" type="presOf" srcId="{A4C0B4E4-70AD-4901-9E3F-7EA25DD6DAA1}" destId="{FEBD3C2A-A340-470A-A475-AE614EA07678}" srcOrd="0" destOrd="0" presId="urn:microsoft.com/office/officeart/2016/7/layout/RoundedRectangleTimeline"/>
    <dgm:cxn modelId="{D9403C73-FB83-47D6-85AE-067D49ED63F2}" srcId="{3DE6FF16-CA4D-4D34-ABEB-8BE6A40B5E52}" destId="{C032D242-8D23-4EEC-A10A-7B0691E5A409}" srcOrd="0" destOrd="0" parTransId="{167DA838-BF1F-42A4-81E8-806F40795A14}" sibTransId="{7EFA60CA-572D-434D-B452-A4ACBAEB4D2C}"/>
    <dgm:cxn modelId="{140A4778-8248-44DE-B78A-23C578A77D7E}" srcId="{E5B2E815-0D19-41DC-B01B-4D608769620A}" destId="{AC76BE15-3E8A-498B-91BD-CF772C26B6F1}" srcOrd="4" destOrd="0" parTransId="{00CCB400-064A-4EF5-9806-9534D9AC69AD}" sibTransId="{662A3D6E-7238-444F-BC0B-C7A4321261DB}"/>
    <dgm:cxn modelId="{020D505A-97FA-43DD-A9A1-2501AD46F8AF}" type="presOf" srcId="{43CBB0A2-9D75-4264-8A30-3E8974B40658}" destId="{80CDBBF8-C6B4-4166-87C1-DC9120CC7586}"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67A67F8B-14DC-457C-93BE-25105825881F}" type="presOf" srcId="{AC76BE15-3E8A-498B-91BD-CF772C26B6F1}" destId="{483E7832-9872-48C4-8E65-DCB39D4CDBD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19CF03A0-47BE-4ABD-A62C-A27E16D6C5A3}" srcId="{AC76BE15-3E8A-498B-91BD-CF772C26B6F1}" destId="{73820394-2159-4075-9E6F-217263B07F8B}" srcOrd="0" destOrd="0" parTransId="{A861A835-3A0D-4B09-8870-87D7FDC7B27F}" sibTransId="{D383A36B-470D-499F-AE13-85A6B2495524}"/>
    <dgm:cxn modelId="{D473BBA6-FF54-423D-9B9B-875C8AA2545B}" type="presOf" srcId="{73820394-2159-4075-9E6F-217263B07F8B}" destId="{1FA3C236-5719-4A33-A6BB-80FA85F940E3}" srcOrd="0" destOrd="0" presId="urn:microsoft.com/office/officeart/2016/7/layout/RoundedRectangleTimeline"/>
    <dgm:cxn modelId="{636DE8C5-F706-4BA5-855F-85FD2239E2BE}" srcId="{E5B2E815-0D19-41DC-B01B-4D608769620A}" destId="{3DE6FF16-CA4D-4D34-ABEB-8BE6A40B5E52}" srcOrd="3" destOrd="0" parTransId="{DA9CCCCB-8206-4757-82C8-F885E9D238B5}" sibTransId="{986162A7-6F89-4679-B40E-33A17DA21B73}"/>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546179F7-5E1B-4360-8938-B9238DA6DE5D}" type="presOf" srcId="{C032D242-8D23-4EEC-A10A-7B0691E5A409}" destId="{1BB5FD64-47F9-47A3-911F-535BFE17A3B9}" srcOrd="0" destOrd="0" presId="urn:microsoft.com/office/officeart/2016/7/layout/RoundedRectangleTimeline"/>
    <dgm:cxn modelId="{B5EA3CD6-0576-4168-82C9-9ADC0803B31E}" type="presParOf" srcId="{196C9F68-3606-4282-A4C6-4485F1280B5F}" destId="{68D8AC18-502F-4825-B069-75605ADB3A40}" srcOrd="0" destOrd="0" presId="urn:microsoft.com/office/officeart/2016/7/layout/RoundedRectangleTimeline"/>
    <dgm:cxn modelId="{30A197C5-075F-4643-BF26-64BC9FAF532F}" type="presParOf" srcId="{68D8AC18-502F-4825-B069-75605ADB3A40}" destId="{E088D226-49D7-4C30-90DC-CA1755D98829}" srcOrd="0" destOrd="0" presId="urn:microsoft.com/office/officeart/2016/7/layout/RoundedRectangleTimeline"/>
    <dgm:cxn modelId="{DBAA9861-CCB2-4B8A-A3AA-B305A4B5783E}" type="presParOf" srcId="{68D8AC18-502F-4825-B069-75605ADB3A40}" destId="{45A02F84-C6CB-43F5-AEE4-3EA66C2BD25F}" srcOrd="1" destOrd="0" presId="urn:microsoft.com/office/officeart/2016/7/layout/RoundedRectangleTimeline"/>
    <dgm:cxn modelId="{3F249148-C6F7-40D3-8583-B11C276DE023}" type="presParOf" srcId="{68D8AC18-502F-4825-B069-75605ADB3A40}" destId="{6BA46904-CB7C-4538-BD49-D3891EF19552}" srcOrd="2" destOrd="0" presId="urn:microsoft.com/office/officeart/2016/7/layout/RoundedRectangleTimeline"/>
    <dgm:cxn modelId="{337BF8D5-8206-4D0E-857F-BA46391BB745}" type="presParOf" srcId="{68D8AC18-502F-4825-B069-75605ADB3A40}" destId="{049FDBD0-77FE-49D1-A275-A272C8C5E426}" srcOrd="3" destOrd="0" presId="urn:microsoft.com/office/officeart/2016/7/layout/RoundedRectangleTimeline"/>
    <dgm:cxn modelId="{8E042F31-23CC-40C0-92DC-707183B24E81}" type="presParOf" srcId="{68D8AC18-502F-4825-B069-75605ADB3A40}" destId="{CB26EA94-33BB-4F98-9E1E-2237D4831263}" srcOrd="4" destOrd="0" presId="urn:microsoft.com/office/officeart/2016/7/layout/RoundedRectangleTimeline"/>
    <dgm:cxn modelId="{16926BC1-FC34-413E-B35A-2F54A781CCCD}" type="presParOf" srcId="{196C9F68-3606-4282-A4C6-4485F1280B5F}" destId="{606F1DBF-510E-4065-ACCB-3EBDA85CFB92}" srcOrd="1" destOrd="0" presId="urn:microsoft.com/office/officeart/2016/7/layout/RoundedRectangleTimeline"/>
    <dgm:cxn modelId="{42F07C1F-C715-41B1-8356-B99F8CE1AC01}" type="presParOf" srcId="{196C9F68-3606-4282-A4C6-4485F1280B5F}" destId="{07989479-D1A2-4D15-AA3A-B0CFFB9F91D9}" srcOrd="2" destOrd="0" presId="urn:microsoft.com/office/officeart/2016/7/layout/RoundedRectangleTimeline"/>
    <dgm:cxn modelId="{5856EE22-FE01-4788-BBF3-407A68D5A730}" type="presParOf" srcId="{07989479-D1A2-4D15-AA3A-B0CFFB9F91D9}" destId="{539615E2-3277-4D8E-8484-FF5088C8BF01}" srcOrd="0" destOrd="0" presId="urn:microsoft.com/office/officeart/2016/7/layout/RoundedRectangleTimeline"/>
    <dgm:cxn modelId="{3004EE47-5347-4BBA-95CC-D947A73AE485}" type="presParOf" srcId="{07989479-D1A2-4D15-AA3A-B0CFFB9F91D9}" destId="{FEBD3C2A-A340-470A-A475-AE614EA07678}" srcOrd="1" destOrd="0" presId="urn:microsoft.com/office/officeart/2016/7/layout/RoundedRectangleTimeline"/>
    <dgm:cxn modelId="{400A75AC-5289-4270-AC07-416891AF3888}" type="presParOf" srcId="{07989479-D1A2-4D15-AA3A-B0CFFB9F91D9}" destId="{080474C8-0FEA-4FD1-97F1-0978CFB4A37F}" srcOrd="2" destOrd="0" presId="urn:microsoft.com/office/officeart/2016/7/layout/RoundedRectangleTimeline"/>
    <dgm:cxn modelId="{304EB087-DD14-4AA8-8A06-DF9485956226}" type="presParOf" srcId="{07989479-D1A2-4D15-AA3A-B0CFFB9F91D9}" destId="{4797FB61-2602-4A58-81E6-6F133DB1E419}" srcOrd="3" destOrd="0" presId="urn:microsoft.com/office/officeart/2016/7/layout/RoundedRectangleTimeline"/>
    <dgm:cxn modelId="{BC4CC356-31E8-4421-B18C-CB3697E73FAC}" type="presParOf" srcId="{07989479-D1A2-4D15-AA3A-B0CFFB9F91D9}" destId="{3ADF0AE3-D759-4F4F-8135-572855211847}" srcOrd="4" destOrd="0" presId="urn:microsoft.com/office/officeart/2016/7/layout/RoundedRectangleTimeline"/>
    <dgm:cxn modelId="{718BABD9-3B60-482F-B01A-2E414F152777}" type="presParOf" srcId="{196C9F68-3606-4282-A4C6-4485F1280B5F}" destId="{B0CD7A53-7149-45F2-83E8-36717D7878A1}" srcOrd="3" destOrd="0" presId="urn:microsoft.com/office/officeart/2016/7/layout/RoundedRectangleTimeline"/>
    <dgm:cxn modelId="{FD435764-A46B-4635-A943-B6C17FFBD43C}" type="presParOf" srcId="{196C9F68-3606-4282-A4C6-4485F1280B5F}" destId="{FB379A6E-C0F9-420B-90FC-2785E757E6AE}" srcOrd="4" destOrd="0" presId="urn:microsoft.com/office/officeart/2016/7/layout/RoundedRectangleTimeline"/>
    <dgm:cxn modelId="{03D7F2C3-849C-416B-B668-D51C46CA90E6}" type="presParOf" srcId="{FB379A6E-C0F9-420B-90FC-2785E757E6AE}" destId="{9D82041D-873A-4600-A9C7-C0A0ADFB138B}" srcOrd="0" destOrd="0" presId="urn:microsoft.com/office/officeart/2016/7/layout/RoundedRectangleTimeline"/>
    <dgm:cxn modelId="{1DA536D0-EC28-4B9F-A5E9-28EC8F45638C}" type="presParOf" srcId="{FB379A6E-C0F9-420B-90FC-2785E757E6AE}" destId="{80CDBBF8-C6B4-4166-87C1-DC9120CC7586}" srcOrd="1" destOrd="0" presId="urn:microsoft.com/office/officeart/2016/7/layout/RoundedRectangleTimeline"/>
    <dgm:cxn modelId="{A1A8842C-F8BC-40AC-8FFC-6A922D88E333}" type="presParOf" srcId="{FB379A6E-C0F9-420B-90FC-2785E757E6AE}" destId="{89759DE5-9F8A-470E-A6D8-F13BB4DEE93D}" srcOrd="2" destOrd="0" presId="urn:microsoft.com/office/officeart/2016/7/layout/RoundedRectangleTimeline"/>
    <dgm:cxn modelId="{29E74E09-91C9-47DF-AE07-A1527FF00EB2}" type="presParOf" srcId="{FB379A6E-C0F9-420B-90FC-2785E757E6AE}" destId="{07CCF286-8B46-4A20-ACAC-84BA2D6EFBBC}" srcOrd="3" destOrd="0" presId="urn:microsoft.com/office/officeart/2016/7/layout/RoundedRectangleTimeline"/>
    <dgm:cxn modelId="{410C15E7-86BA-42B7-8F67-411E34B11038}" type="presParOf" srcId="{FB379A6E-C0F9-420B-90FC-2785E757E6AE}" destId="{4624FC32-5405-42B1-B5CC-DF0659852A58}" srcOrd="4" destOrd="0" presId="urn:microsoft.com/office/officeart/2016/7/layout/RoundedRectangleTimeline"/>
    <dgm:cxn modelId="{E805D201-407E-43CA-9B74-1CB556699F3D}" type="presParOf" srcId="{196C9F68-3606-4282-A4C6-4485F1280B5F}" destId="{8C327064-3851-4ECF-AAB7-82B51711041E}" srcOrd="5" destOrd="0" presId="urn:microsoft.com/office/officeart/2016/7/layout/RoundedRectangleTimeline"/>
    <dgm:cxn modelId="{43BD8313-2385-4BA0-9145-2022434D3E68}" type="presParOf" srcId="{196C9F68-3606-4282-A4C6-4485F1280B5F}" destId="{3ADEA4DF-6814-494D-9D3D-41947417052B}" srcOrd="6" destOrd="0" presId="urn:microsoft.com/office/officeart/2016/7/layout/RoundedRectangleTimeline"/>
    <dgm:cxn modelId="{77EE5245-99F9-4607-BF5D-14371704AD7C}" type="presParOf" srcId="{3ADEA4DF-6814-494D-9D3D-41947417052B}" destId="{74CD3FF2-195B-429B-BC6F-5B5A7FED2BE2}" srcOrd="0" destOrd="0" presId="urn:microsoft.com/office/officeart/2016/7/layout/RoundedRectangleTimeline"/>
    <dgm:cxn modelId="{4182CE37-4E54-4351-9A5F-1904FF20E71C}" type="presParOf" srcId="{3ADEA4DF-6814-494D-9D3D-41947417052B}" destId="{1BB5FD64-47F9-47A3-911F-535BFE17A3B9}" srcOrd="1" destOrd="0" presId="urn:microsoft.com/office/officeart/2016/7/layout/RoundedRectangleTimeline"/>
    <dgm:cxn modelId="{618B960F-61F5-4357-A407-60CA51E36041}" type="presParOf" srcId="{3ADEA4DF-6814-494D-9D3D-41947417052B}" destId="{FE9B27EB-7AC7-485A-9A55-41E8118F9EAF}" srcOrd="2" destOrd="0" presId="urn:microsoft.com/office/officeart/2016/7/layout/RoundedRectangleTimeline"/>
    <dgm:cxn modelId="{181A4BE4-72AF-463E-880D-D34673D0F9E8}" type="presParOf" srcId="{3ADEA4DF-6814-494D-9D3D-41947417052B}" destId="{46BD4721-4664-4AD0-9F11-DBE7E0B207D5}" srcOrd="3" destOrd="0" presId="urn:microsoft.com/office/officeart/2016/7/layout/RoundedRectangleTimeline"/>
    <dgm:cxn modelId="{AC4EA57A-E4C0-4C2D-8EC9-38BC20FC13B6}" type="presParOf" srcId="{3ADEA4DF-6814-494D-9D3D-41947417052B}" destId="{69028BD0-349D-4B47-B1F4-B64C6478DE3C}" srcOrd="4" destOrd="0" presId="urn:microsoft.com/office/officeart/2016/7/layout/RoundedRectangleTimeline"/>
    <dgm:cxn modelId="{AA8AD3DD-2E80-42F5-B3E4-A5C7AF3802D4}" type="presParOf" srcId="{196C9F68-3606-4282-A4C6-4485F1280B5F}" destId="{619CFBB1-86F5-45A6-80BA-23F97450662F}" srcOrd="7" destOrd="0" presId="urn:microsoft.com/office/officeart/2016/7/layout/RoundedRectangleTimeline"/>
    <dgm:cxn modelId="{FDD0F37D-1C7B-48B3-AC81-ED4C6F1B5BBD}" type="presParOf" srcId="{196C9F68-3606-4282-A4C6-4485F1280B5F}" destId="{E4E0A96A-AF87-442A-A1A3-64B8F3CFC7FE}" srcOrd="8" destOrd="0" presId="urn:microsoft.com/office/officeart/2016/7/layout/RoundedRectangleTimeline"/>
    <dgm:cxn modelId="{CF303A04-9A48-4B41-A7BB-CC3D8C5695D3}" type="presParOf" srcId="{E4E0A96A-AF87-442A-A1A3-64B8F3CFC7FE}" destId="{483E7832-9872-48C4-8E65-DCB39D4CDBDF}" srcOrd="0" destOrd="0" presId="urn:microsoft.com/office/officeart/2016/7/layout/RoundedRectangleTimeline"/>
    <dgm:cxn modelId="{73245F8D-03D3-46C1-81E4-D90E66C49907}" type="presParOf" srcId="{E4E0A96A-AF87-442A-A1A3-64B8F3CFC7FE}" destId="{1FA3C236-5719-4A33-A6BB-80FA85F940E3}" srcOrd="1" destOrd="0" presId="urn:microsoft.com/office/officeart/2016/7/layout/RoundedRectangleTimeline"/>
    <dgm:cxn modelId="{412C5C97-3381-4F16-9B7D-FDFBEDD4E918}" type="presParOf" srcId="{E4E0A96A-AF87-442A-A1A3-64B8F3CFC7FE}" destId="{18F1C823-9ACD-4FCD-8102-F468DCE57A45}" srcOrd="2" destOrd="0" presId="urn:microsoft.com/office/officeart/2016/7/layout/RoundedRectangleTimeline"/>
    <dgm:cxn modelId="{23A8F6FC-DFDA-4E9F-A354-A33937E1BFC9}" type="presParOf" srcId="{E4E0A96A-AF87-442A-A1A3-64B8F3CFC7FE}" destId="{F8AD0AB8-BBDF-4F0A-A6A0-850E289DD521}" srcOrd="3" destOrd="0" presId="urn:microsoft.com/office/officeart/2016/7/layout/RoundedRectangleTimeline"/>
    <dgm:cxn modelId="{C02C06C2-0966-4212-84DD-DA325FCEF64C}" type="presParOf" srcId="{E4E0A96A-AF87-442A-A1A3-64B8F3CFC7FE}" destId="{11CAE2E7-2E06-450A-A729-9C2DCEF85421}"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434223" y="1011950"/>
          <a:ext cx="397986" cy="1955960"/>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EDA</a:t>
          </a:r>
        </a:p>
      </dsp:txBody>
      <dsp:txXfrm rot="5400000">
        <a:off x="674664" y="1810365"/>
        <a:ext cx="1936532" cy="359130"/>
      </dsp:txXfrm>
    </dsp:sp>
    <dsp:sp modelId="{45A02F84-C6CB-43F5-AEE4-3EA66C2BD25F}">
      <dsp:nvSpPr>
        <dsp:cNvPr id="0" name=""/>
        <dsp:cNvSpPr/>
      </dsp:nvSpPr>
      <dsp:spPr>
        <a:xfrm>
          <a:off x="3249" y="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In</a:t>
          </a:r>
          <a:r>
            <a:rPr lang="en-US" sz="1800" kern="1200" baseline="0" dirty="0">
              <a:latin typeface="+mn-lt"/>
            </a:rPr>
            <a:t> this module, various plots are used to analyze the structure and distribution of the PFAM dataset in order to check the balance among families</a:t>
          </a:r>
          <a:endParaRPr lang="en-US" sz="1800" kern="1200" dirty="0">
            <a:latin typeface="+mn-lt"/>
          </a:endParaRPr>
        </a:p>
      </dsp:txBody>
      <dsp:txXfrm>
        <a:off x="3249" y="0"/>
        <a:ext cx="3259934" cy="1392951"/>
      </dsp:txXfrm>
    </dsp:sp>
    <dsp:sp modelId="{6BA46904-CB7C-4538-BD49-D3891EF19552}">
      <dsp:nvSpPr>
        <dsp:cNvPr id="0" name=""/>
        <dsp:cNvSpPr/>
      </dsp:nvSpPr>
      <dsp:spPr>
        <a:xfrm>
          <a:off x="1633216" y="1472548"/>
          <a:ext cx="0" cy="318388"/>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593417" y="1392951"/>
          <a:ext cx="79597" cy="79597"/>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611196" y="1790937"/>
          <a:ext cx="1955960" cy="397986"/>
        </a:xfrm>
        <a:prstGeom prst="rect">
          <a:avLst/>
        </a:prstGeom>
        <a:solidFill>
          <a:schemeClr val="accent5">
            <a:hueOff val="90002"/>
            <a:satOff val="2173"/>
            <a:lumOff val="-10490"/>
            <a:alphaOff val="0"/>
          </a:schemeClr>
        </a:solidFill>
        <a:ln w="12700" cap="flat" cmpd="sng" algn="ctr">
          <a:solidFill>
            <a:schemeClr val="accent5">
              <a:hueOff val="90002"/>
              <a:satOff val="2173"/>
              <a:lumOff val="-10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Preprocessing</a:t>
          </a:r>
        </a:p>
      </dsp:txBody>
      <dsp:txXfrm>
        <a:off x="2611196" y="1790937"/>
        <a:ext cx="1955960" cy="397986"/>
      </dsp:txXfrm>
    </dsp:sp>
    <dsp:sp modelId="{FEBD3C2A-A340-470A-A475-AE614EA07678}">
      <dsp:nvSpPr>
        <dsp:cNvPr id="0" name=""/>
        <dsp:cNvSpPr/>
      </dsp:nvSpPr>
      <dsp:spPr>
        <a:xfrm>
          <a:off x="1959209" y="258691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Here</a:t>
          </a:r>
          <a:r>
            <a:rPr lang="en-US" sz="1800" kern="1200" baseline="0" dirty="0">
              <a:latin typeface="+mn-lt"/>
            </a:rPr>
            <a:t> we first create a dictionary bases on vocabulary. Then encoding occurs with sequence padding along with vectorization</a:t>
          </a:r>
          <a:endParaRPr lang="en-US" sz="1800" kern="1200" dirty="0">
            <a:latin typeface="+mn-lt"/>
          </a:endParaRPr>
        </a:p>
      </dsp:txBody>
      <dsp:txXfrm>
        <a:off x="1959209" y="2586910"/>
        <a:ext cx="3259934" cy="1392951"/>
      </dsp:txXfrm>
    </dsp:sp>
    <dsp:sp modelId="{080474C8-0FEA-4FD1-97F1-0978CFB4A37F}">
      <dsp:nvSpPr>
        <dsp:cNvPr id="0" name=""/>
        <dsp:cNvSpPr/>
      </dsp:nvSpPr>
      <dsp:spPr>
        <a:xfrm>
          <a:off x="3589176" y="2188924"/>
          <a:ext cx="0" cy="318388"/>
        </a:xfrm>
        <a:prstGeom prst="line">
          <a:avLst/>
        </a:prstGeom>
        <a:noFill/>
        <a:ln w="6350" cap="flat" cmpd="sng" algn="ctr">
          <a:solidFill>
            <a:schemeClr val="accent5">
              <a:hueOff val="90002"/>
              <a:satOff val="2173"/>
              <a:lumOff val="-1049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549378" y="2507313"/>
          <a:ext cx="79597" cy="79597"/>
        </a:xfrm>
        <a:prstGeom prst="ellipse">
          <a:avLst/>
        </a:prstGeom>
        <a:solidFill>
          <a:schemeClr val="accent5">
            <a:hueOff val="90002"/>
            <a:satOff val="2173"/>
            <a:lumOff val="-104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567157" y="1790937"/>
          <a:ext cx="1955960" cy="397986"/>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Model Creation</a:t>
          </a:r>
        </a:p>
      </dsp:txBody>
      <dsp:txXfrm>
        <a:off x="4567157" y="1790937"/>
        <a:ext cx="1955960" cy="397986"/>
      </dsp:txXfrm>
    </dsp:sp>
    <dsp:sp modelId="{80CDBBF8-C6B4-4166-87C1-DC9120CC7586}">
      <dsp:nvSpPr>
        <dsp:cNvPr id="0" name=""/>
        <dsp:cNvSpPr/>
      </dsp:nvSpPr>
      <dsp:spPr>
        <a:xfrm>
          <a:off x="3915170" y="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The</a:t>
          </a:r>
          <a:r>
            <a:rPr lang="en-US" sz="1800" kern="1200" baseline="0" dirty="0">
              <a:latin typeface="+mn-lt"/>
            </a:rPr>
            <a:t> overall CNN-LSTM architecture is concretely defined here and compiled along with predetermined hyperparameters.</a:t>
          </a:r>
          <a:endParaRPr lang="en-US" sz="1800" kern="1200" dirty="0">
            <a:latin typeface="+mn-lt"/>
          </a:endParaRPr>
        </a:p>
      </dsp:txBody>
      <dsp:txXfrm>
        <a:off x="3915170" y="0"/>
        <a:ext cx="3259934" cy="1392951"/>
      </dsp:txXfrm>
    </dsp:sp>
    <dsp:sp modelId="{89759DE5-9F8A-470E-A6D8-F13BB4DEE93D}">
      <dsp:nvSpPr>
        <dsp:cNvPr id="0" name=""/>
        <dsp:cNvSpPr/>
      </dsp:nvSpPr>
      <dsp:spPr>
        <a:xfrm>
          <a:off x="5545137" y="1472548"/>
          <a:ext cx="0" cy="318388"/>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5505338" y="1392951"/>
          <a:ext cx="79597" cy="79597"/>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6523117" y="1790937"/>
          <a:ext cx="1955960" cy="397986"/>
        </a:xfrm>
        <a:prstGeom prst="rect">
          <a:avLst/>
        </a:prstGeom>
        <a:solidFill>
          <a:schemeClr val="accent5">
            <a:hueOff val="270005"/>
            <a:satOff val="6519"/>
            <a:lumOff val="-31471"/>
            <a:alphaOff val="0"/>
          </a:schemeClr>
        </a:solidFill>
        <a:ln w="12700" cap="flat" cmpd="sng" algn="ctr">
          <a:solidFill>
            <a:schemeClr val="accent5">
              <a:hueOff val="270005"/>
              <a:satOff val="6519"/>
              <a:lumOff val="-31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Training</a:t>
          </a:r>
        </a:p>
      </dsp:txBody>
      <dsp:txXfrm>
        <a:off x="6523117" y="1790937"/>
        <a:ext cx="1955960" cy="397986"/>
      </dsp:txXfrm>
    </dsp:sp>
    <dsp:sp modelId="{1BB5FD64-47F9-47A3-911F-535BFE17A3B9}">
      <dsp:nvSpPr>
        <dsp:cNvPr id="0" name=""/>
        <dsp:cNvSpPr/>
      </dsp:nvSpPr>
      <dsp:spPr>
        <a:xfrm>
          <a:off x="5871130" y="258691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The</a:t>
          </a:r>
          <a:r>
            <a:rPr lang="en-US" sz="1800" kern="1200" baseline="0" dirty="0">
              <a:latin typeface="+mn-lt"/>
            </a:rPr>
            <a:t> model is trained on a </a:t>
          </a:r>
          <a:r>
            <a:rPr lang="en-US" sz="1800" b="1" kern="1200" baseline="0" dirty="0">
              <a:latin typeface="+mn-lt"/>
            </a:rPr>
            <a:t>Quadro P5000</a:t>
          </a:r>
          <a:r>
            <a:rPr lang="en-US" sz="1800" b="0" kern="1200" baseline="0" dirty="0">
              <a:latin typeface="+mn-lt"/>
            </a:rPr>
            <a:t> GPU for 50 epochs to learn the important characteristic features of each of the individual 500,000 sequences.</a:t>
          </a:r>
          <a:endParaRPr lang="en-US" sz="1800" b="1" kern="1200" dirty="0">
            <a:latin typeface="+mn-lt"/>
          </a:endParaRPr>
        </a:p>
      </dsp:txBody>
      <dsp:txXfrm>
        <a:off x="5871130" y="2586910"/>
        <a:ext cx="3259934" cy="1392951"/>
      </dsp:txXfrm>
    </dsp:sp>
    <dsp:sp modelId="{FE9B27EB-7AC7-485A-9A55-41E8118F9EAF}">
      <dsp:nvSpPr>
        <dsp:cNvPr id="0" name=""/>
        <dsp:cNvSpPr/>
      </dsp:nvSpPr>
      <dsp:spPr>
        <a:xfrm>
          <a:off x="7501098" y="2188924"/>
          <a:ext cx="0" cy="318388"/>
        </a:xfrm>
        <a:prstGeom prst="line">
          <a:avLst/>
        </a:prstGeom>
        <a:noFill/>
        <a:ln w="6350" cap="flat" cmpd="sng" algn="ctr">
          <a:solidFill>
            <a:schemeClr val="accent5">
              <a:hueOff val="270005"/>
              <a:satOff val="6519"/>
              <a:lumOff val="-31471"/>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7461299" y="2507313"/>
          <a:ext cx="79597" cy="79597"/>
        </a:xfrm>
        <a:prstGeom prst="ellipse">
          <a:avLst/>
        </a:prstGeom>
        <a:solidFill>
          <a:schemeClr val="accent5">
            <a:hueOff val="270005"/>
            <a:satOff val="6519"/>
            <a:lumOff val="-3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rot="5400000">
          <a:off x="9258065" y="1011950"/>
          <a:ext cx="397986" cy="1955960"/>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Prediction</a:t>
          </a:r>
        </a:p>
      </dsp:txBody>
      <dsp:txXfrm rot="-5400000">
        <a:off x="8479078" y="1810365"/>
        <a:ext cx="1936532" cy="359130"/>
      </dsp:txXfrm>
    </dsp:sp>
    <dsp:sp modelId="{1FA3C236-5719-4A33-A6BB-80FA85F940E3}">
      <dsp:nvSpPr>
        <dsp:cNvPr id="0" name=""/>
        <dsp:cNvSpPr/>
      </dsp:nvSpPr>
      <dsp:spPr>
        <a:xfrm>
          <a:off x="7827091" y="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The trained model is loaded to perform Amino acid sequence classification of a completely new and unseen input sequence</a:t>
          </a:r>
        </a:p>
      </dsp:txBody>
      <dsp:txXfrm>
        <a:off x="7827091" y="0"/>
        <a:ext cx="3259934" cy="1392951"/>
      </dsp:txXfrm>
    </dsp:sp>
    <dsp:sp modelId="{18F1C823-9ACD-4FCD-8102-F468DCE57A45}">
      <dsp:nvSpPr>
        <dsp:cNvPr id="0" name=""/>
        <dsp:cNvSpPr/>
      </dsp:nvSpPr>
      <dsp:spPr>
        <a:xfrm>
          <a:off x="9457058" y="1472548"/>
          <a:ext cx="0" cy="318388"/>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9417260" y="1392951"/>
          <a:ext cx="79597" cy="79597"/>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2/13/2022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jpe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2/13/2022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5029669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5</a:t>
            </a:fld>
            <a:endParaRPr lang="en-US"/>
          </a:p>
        </p:txBody>
      </p:sp>
    </p:spTree>
    <p:extLst>
      <p:ext uri="{BB962C8B-B14F-4D97-AF65-F5344CB8AC3E}">
        <p14:creationId xmlns:p14="http://schemas.microsoft.com/office/powerpoint/2010/main" val="5145412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15</a:t>
            </a:fld>
            <a:endParaRPr lang="en-US"/>
          </a:p>
        </p:txBody>
      </p:sp>
    </p:spTree>
    <p:extLst>
      <p:ext uri="{BB962C8B-B14F-4D97-AF65-F5344CB8AC3E}">
        <p14:creationId xmlns:p14="http://schemas.microsoft.com/office/powerpoint/2010/main" val="3963304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22</a:t>
            </a:fld>
            <a:endParaRPr lang="en-US"/>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700683" y="947737"/>
            <a:ext cx="4634752" cy="3614110"/>
          </a:xfrm>
        </p:spPr>
        <p:txBody>
          <a:bodyPr anchor="t" anchorCtr="0">
            <a:normAutofit fontScale="90000"/>
          </a:bodyPr>
          <a:lstStyle/>
          <a:p>
            <a:r>
              <a:rPr lang="en-US" dirty="0"/>
              <a:t>Classification of Family Domain of Amino Acid Sequences using CNN – LSTM Architecture</a:t>
            </a:r>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700683" y="5263029"/>
            <a:ext cx="3565524" cy="1164665"/>
          </a:xfrm>
        </p:spPr>
        <p:txBody>
          <a:bodyPr>
            <a:normAutofit/>
          </a:bodyPr>
          <a:lstStyle/>
          <a:p>
            <a:pPr>
              <a:lnSpc>
                <a:spcPct val="100000"/>
              </a:lnSpc>
              <a:spcBef>
                <a:spcPts val="0"/>
              </a:spcBef>
            </a:pPr>
            <a:r>
              <a:rPr lang="en-US" dirty="0"/>
              <a:t>Gokul S – 2018103026</a:t>
            </a:r>
          </a:p>
          <a:p>
            <a:pPr>
              <a:lnSpc>
                <a:spcPct val="100000"/>
              </a:lnSpc>
              <a:spcBef>
                <a:spcPts val="0"/>
              </a:spcBef>
            </a:pPr>
            <a:r>
              <a:rPr lang="en-US" dirty="0"/>
              <a:t>Steven Gilbert – 2018103071</a:t>
            </a:r>
          </a:p>
          <a:p>
            <a:pPr>
              <a:lnSpc>
                <a:spcPct val="100000"/>
              </a:lnSpc>
              <a:spcBef>
                <a:spcPts val="0"/>
              </a:spcBef>
            </a:pPr>
            <a:r>
              <a:rPr lang="en-US" dirty="0"/>
              <a:t>CSE P</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a:p>
        </p:txBody>
      </p:sp>
      <p:sp>
        <p:nvSpPr>
          <p:cNvPr id="13" name="Title 6">
            <a:extLst>
              <a:ext uri="{FF2B5EF4-FFF2-40B4-BE49-F238E27FC236}">
                <a16:creationId xmlns:a16="http://schemas.microsoft.com/office/drawing/2014/main" id="{C9F06D32-0D8F-4C21-AF6C-D78AF1B0F040}"/>
              </a:ext>
            </a:extLst>
          </p:cNvPr>
          <p:cNvSpPr txBox="1">
            <a:spLocks/>
          </p:cNvSpPr>
          <p:nvPr/>
        </p:nvSpPr>
        <p:spPr>
          <a:xfrm>
            <a:off x="5822993" y="860738"/>
            <a:ext cx="546011" cy="34323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2000" dirty="0"/>
              <a:t>Test</a:t>
            </a:r>
          </a:p>
        </p:txBody>
      </p:sp>
      <p:pic>
        <p:nvPicPr>
          <p:cNvPr id="10" name="Picture 9">
            <a:extLst>
              <a:ext uri="{FF2B5EF4-FFF2-40B4-BE49-F238E27FC236}">
                <a16:creationId xmlns:a16="http://schemas.microsoft.com/office/drawing/2014/main" id="{ABC98120-8217-44D6-A69A-829D03495F50}"/>
              </a:ext>
            </a:extLst>
          </p:cNvPr>
          <p:cNvPicPr>
            <a:picLocks noChangeAspect="1"/>
          </p:cNvPicPr>
          <p:nvPr/>
        </p:nvPicPr>
        <p:blipFill>
          <a:blip r:embed="rId2"/>
          <a:stretch>
            <a:fillRect/>
          </a:stretch>
        </p:blipFill>
        <p:spPr>
          <a:xfrm>
            <a:off x="1299881" y="1271554"/>
            <a:ext cx="9592234" cy="4812320"/>
          </a:xfrm>
          <a:prstGeom prst="rect">
            <a:avLst/>
          </a:prstGeom>
        </p:spPr>
      </p:pic>
    </p:spTree>
    <p:extLst>
      <p:ext uri="{BB962C8B-B14F-4D97-AF65-F5344CB8AC3E}">
        <p14:creationId xmlns:p14="http://schemas.microsoft.com/office/powerpoint/2010/main" val="783059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sp>
        <p:nvSpPr>
          <p:cNvPr id="13" name="Title 6">
            <a:extLst>
              <a:ext uri="{FF2B5EF4-FFF2-40B4-BE49-F238E27FC236}">
                <a16:creationId xmlns:a16="http://schemas.microsoft.com/office/drawing/2014/main" id="{C9F06D32-0D8F-4C21-AF6C-D78AF1B0F040}"/>
              </a:ext>
            </a:extLst>
          </p:cNvPr>
          <p:cNvSpPr txBox="1">
            <a:spLocks/>
          </p:cNvSpPr>
          <p:nvPr/>
        </p:nvSpPr>
        <p:spPr>
          <a:xfrm>
            <a:off x="5157154" y="925926"/>
            <a:ext cx="1877689" cy="34323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2000" dirty="0"/>
              <a:t>Cross Validation</a:t>
            </a:r>
          </a:p>
        </p:txBody>
      </p:sp>
      <p:pic>
        <p:nvPicPr>
          <p:cNvPr id="9" name="Picture 8">
            <a:extLst>
              <a:ext uri="{FF2B5EF4-FFF2-40B4-BE49-F238E27FC236}">
                <a16:creationId xmlns:a16="http://schemas.microsoft.com/office/drawing/2014/main" id="{1BC18EE4-9BFC-4DB3-BADE-BB5E7128A9F2}"/>
              </a:ext>
            </a:extLst>
          </p:cNvPr>
          <p:cNvPicPr>
            <a:picLocks noChangeAspect="1"/>
          </p:cNvPicPr>
          <p:nvPr/>
        </p:nvPicPr>
        <p:blipFill>
          <a:blip r:embed="rId2"/>
          <a:stretch>
            <a:fillRect/>
          </a:stretch>
        </p:blipFill>
        <p:spPr>
          <a:xfrm>
            <a:off x="1299881" y="1407383"/>
            <a:ext cx="9592234" cy="4812320"/>
          </a:xfrm>
          <a:prstGeom prst="rect">
            <a:avLst/>
          </a:prstGeom>
        </p:spPr>
      </p:pic>
    </p:spTree>
    <p:extLst>
      <p:ext uri="{BB962C8B-B14F-4D97-AF65-F5344CB8AC3E}">
        <p14:creationId xmlns:p14="http://schemas.microsoft.com/office/powerpoint/2010/main" val="2612013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r>
              <a:rPr lang="en-US" dirty="0"/>
              <a:t>Loss Curve</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12</a:t>
            </a:fld>
            <a:endParaRPr lang="en-US"/>
          </a:p>
        </p:txBody>
      </p:sp>
      <p:pic>
        <p:nvPicPr>
          <p:cNvPr id="6" name="Picture 5">
            <a:extLst>
              <a:ext uri="{FF2B5EF4-FFF2-40B4-BE49-F238E27FC236}">
                <a16:creationId xmlns:a16="http://schemas.microsoft.com/office/drawing/2014/main" id="{76CDFFC2-CE7C-438E-90DE-659CECB0F031}"/>
              </a:ext>
            </a:extLst>
          </p:cNvPr>
          <p:cNvPicPr>
            <a:picLocks noChangeAspect="1"/>
          </p:cNvPicPr>
          <p:nvPr/>
        </p:nvPicPr>
        <p:blipFill>
          <a:blip r:embed="rId2"/>
          <a:stretch>
            <a:fillRect/>
          </a:stretch>
        </p:blipFill>
        <p:spPr>
          <a:xfrm>
            <a:off x="1370320" y="1312677"/>
            <a:ext cx="9451359" cy="4910842"/>
          </a:xfrm>
          <a:prstGeom prst="rect">
            <a:avLst/>
          </a:prstGeom>
        </p:spPr>
      </p:pic>
      <p:sp>
        <p:nvSpPr>
          <p:cNvPr id="5" name="Title 6">
            <a:extLst>
              <a:ext uri="{FF2B5EF4-FFF2-40B4-BE49-F238E27FC236}">
                <a16:creationId xmlns:a16="http://schemas.microsoft.com/office/drawing/2014/main" id="{FDA06997-EE5D-4066-ABE3-8F6A087B670A}"/>
              </a:ext>
            </a:extLst>
          </p:cNvPr>
          <p:cNvSpPr txBox="1">
            <a:spLocks/>
          </p:cNvSpPr>
          <p:nvPr/>
        </p:nvSpPr>
        <p:spPr>
          <a:xfrm>
            <a:off x="6095999" y="558952"/>
            <a:ext cx="3859306" cy="74404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pPr algn="ctr"/>
            <a:r>
              <a:rPr lang="en-IN" sz="2000" dirty="0"/>
              <a:t>Model with LSTM and Dilated 1-D convolution</a:t>
            </a:r>
          </a:p>
        </p:txBody>
      </p:sp>
    </p:spTree>
    <p:extLst>
      <p:ext uri="{BB962C8B-B14F-4D97-AF65-F5344CB8AC3E}">
        <p14:creationId xmlns:p14="http://schemas.microsoft.com/office/powerpoint/2010/main" val="24969477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r>
              <a:rPr lang="en-US" dirty="0"/>
              <a:t>Accuracy Curve</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13</a:t>
            </a:fld>
            <a:endParaRPr lang="en-US"/>
          </a:p>
        </p:txBody>
      </p:sp>
      <p:pic>
        <p:nvPicPr>
          <p:cNvPr id="4" name="Picture 3">
            <a:extLst>
              <a:ext uri="{FF2B5EF4-FFF2-40B4-BE49-F238E27FC236}">
                <a16:creationId xmlns:a16="http://schemas.microsoft.com/office/drawing/2014/main" id="{8094D584-3E24-450B-AE6C-50CB47D10B35}"/>
              </a:ext>
            </a:extLst>
          </p:cNvPr>
          <p:cNvPicPr>
            <a:picLocks noChangeAspect="1"/>
          </p:cNvPicPr>
          <p:nvPr/>
        </p:nvPicPr>
        <p:blipFill>
          <a:blip r:embed="rId2"/>
          <a:stretch>
            <a:fillRect/>
          </a:stretch>
        </p:blipFill>
        <p:spPr>
          <a:xfrm>
            <a:off x="1391024" y="1422503"/>
            <a:ext cx="9403976" cy="4886222"/>
          </a:xfrm>
          <a:prstGeom prst="rect">
            <a:avLst/>
          </a:prstGeom>
        </p:spPr>
      </p:pic>
      <p:sp>
        <p:nvSpPr>
          <p:cNvPr id="5" name="Title 6">
            <a:extLst>
              <a:ext uri="{FF2B5EF4-FFF2-40B4-BE49-F238E27FC236}">
                <a16:creationId xmlns:a16="http://schemas.microsoft.com/office/drawing/2014/main" id="{BF4495FC-E200-44DD-9FDD-CE6769CB7750}"/>
              </a:ext>
            </a:extLst>
          </p:cNvPr>
          <p:cNvSpPr txBox="1">
            <a:spLocks/>
          </p:cNvSpPr>
          <p:nvPr/>
        </p:nvSpPr>
        <p:spPr>
          <a:xfrm>
            <a:off x="6093012" y="627312"/>
            <a:ext cx="3859306" cy="74404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pPr algn="ctr"/>
            <a:r>
              <a:rPr lang="en-IN" sz="2000" dirty="0"/>
              <a:t>Model with LSTM and Dilated 1-D convolution</a:t>
            </a:r>
          </a:p>
        </p:txBody>
      </p:sp>
    </p:spTree>
    <p:extLst>
      <p:ext uri="{BB962C8B-B14F-4D97-AF65-F5344CB8AC3E}">
        <p14:creationId xmlns:p14="http://schemas.microsoft.com/office/powerpoint/2010/main" val="16659388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r>
              <a:rPr lang="en-US" dirty="0"/>
              <a:t>Old Model</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14</a:t>
            </a:fld>
            <a:endParaRPr lang="en-US"/>
          </a:p>
        </p:txBody>
      </p:sp>
      <p:pic>
        <p:nvPicPr>
          <p:cNvPr id="5" name="Picture 4">
            <a:extLst>
              <a:ext uri="{FF2B5EF4-FFF2-40B4-BE49-F238E27FC236}">
                <a16:creationId xmlns:a16="http://schemas.microsoft.com/office/drawing/2014/main" id="{7D9ADF28-3726-4015-A2DE-DEE3732829CC}"/>
              </a:ext>
            </a:extLst>
          </p:cNvPr>
          <p:cNvPicPr>
            <a:picLocks noChangeAspect="1"/>
          </p:cNvPicPr>
          <p:nvPr/>
        </p:nvPicPr>
        <p:blipFill>
          <a:blip r:embed="rId2"/>
          <a:stretch>
            <a:fillRect/>
          </a:stretch>
        </p:blipFill>
        <p:spPr>
          <a:xfrm>
            <a:off x="257766" y="2208564"/>
            <a:ext cx="5838234" cy="3904917"/>
          </a:xfrm>
          <a:prstGeom prst="rect">
            <a:avLst/>
          </a:prstGeom>
        </p:spPr>
      </p:pic>
      <p:sp>
        <p:nvSpPr>
          <p:cNvPr id="7" name="Title 6">
            <a:extLst>
              <a:ext uri="{FF2B5EF4-FFF2-40B4-BE49-F238E27FC236}">
                <a16:creationId xmlns:a16="http://schemas.microsoft.com/office/drawing/2014/main" id="{DE716805-BD19-4BF2-89C7-7981EE6449F2}"/>
              </a:ext>
            </a:extLst>
          </p:cNvPr>
          <p:cNvSpPr txBox="1">
            <a:spLocks/>
          </p:cNvSpPr>
          <p:nvPr/>
        </p:nvSpPr>
        <p:spPr>
          <a:xfrm>
            <a:off x="3366247" y="1304922"/>
            <a:ext cx="5459506" cy="34323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2000" dirty="0"/>
              <a:t>Model without LSTM and normal 1-D convolution</a:t>
            </a:r>
          </a:p>
        </p:txBody>
      </p:sp>
      <p:pic>
        <p:nvPicPr>
          <p:cNvPr id="4" name="Picture 3">
            <a:extLst>
              <a:ext uri="{FF2B5EF4-FFF2-40B4-BE49-F238E27FC236}">
                <a16:creationId xmlns:a16="http://schemas.microsoft.com/office/drawing/2014/main" id="{70E0BDEC-BB9A-4ED8-83FA-7424EF3DF82D}"/>
              </a:ext>
            </a:extLst>
          </p:cNvPr>
          <p:cNvPicPr>
            <a:picLocks noChangeAspect="1"/>
          </p:cNvPicPr>
          <p:nvPr/>
        </p:nvPicPr>
        <p:blipFill>
          <a:blip r:embed="rId3"/>
          <a:stretch>
            <a:fillRect/>
          </a:stretch>
        </p:blipFill>
        <p:spPr>
          <a:xfrm>
            <a:off x="6255155" y="2208564"/>
            <a:ext cx="5614116" cy="3909466"/>
          </a:xfrm>
          <a:prstGeom prst="rect">
            <a:avLst/>
          </a:prstGeom>
        </p:spPr>
      </p:pic>
      <p:sp>
        <p:nvSpPr>
          <p:cNvPr id="8" name="Title 6">
            <a:extLst>
              <a:ext uri="{FF2B5EF4-FFF2-40B4-BE49-F238E27FC236}">
                <a16:creationId xmlns:a16="http://schemas.microsoft.com/office/drawing/2014/main" id="{7C9D8204-EC28-4474-BDCC-203A08F582DB}"/>
              </a:ext>
            </a:extLst>
          </p:cNvPr>
          <p:cNvSpPr txBox="1">
            <a:spLocks/>
          </p:cNvSpPr>
          <p:nvPr/>
        </p:nvSpPr>
        <p:spPr>
          <a:xfrm>
            <a:off x="447130" y="1826213"/>
            <a:ext cx="5459506" cy="34323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pPr algn="ctr"/>
            <a:r>
              <a:rPr lang="en-IN" sz="2000" dirty="0"/>
              <a:t>With Data Augmentation</a:t>
            </a:r>
          </a:p>
        </p:txBody>
      </p:sp>
      <p:sp>
        <p:nvSpPr>
          <p:cNvPr id="9" name="Title 6">
            <a:extLst>
              <a:ext uri="{FF2B5EF4-FFF2-40B4-BE49-F238E27FC236}">
                <a16:creationId xmlns:a16="http://schemas.microsoft.com/office/drawing/2014/main" id="{0F2FD1C2-A6F6-4EE5-8474-6760C76C5AE8}"/>
              </a:ext>
            </a:extLst>
          </p:cNvPr>
          <p:cNvSpPr txBox="1">
            <a:spLocks/>
          </p:cNvSpPr>
          <p:nvPr/>
        </p:nvSpPr>
        <p:spPr>
          <a:xfrm>
            <a:off x="6332460" y="1840526"/>
            <a:ext cx="5459506" cy="34323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pPr algn="ctr"/>
            <a:r>
              <a:rPr lang="en-IN" sz="2000" dirty="0"/>
              <a:t>Without Data Augmentation</a:t>
            </a:r>
          </a:p>
        </p:txBody>
      </p:sp>
    </p:spTree>
    <p:extLst>
      <p:ext uri="{BB962C8B-B14F-4D97-AF65-F5344CB8AC3E}">
        <p14:creationId xmlns:p14="http://schemas.microsoft.com/office/powerpoint/2010/main" val="29178750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D2A30C0-1BC4-4764-9C0F-5D811CAB8312}"/>
              </a:ext>
            </a:extLst>
          </p:cNvPr>
          <p:cNvSpPr>
            <a:spLocks noGrp="1"/>
          </p:cNvSpPr>
          <p:nvPr>
            <p:ph type="ctrTitle"/>
          </p:nvPr>
        </p:nvSpPr>
        <p:spPr>
          <a:xfrm>
            <a:off x="579550" y="1431911"/>
            <a:ext cx="3933713" cy="1253041"/>
          </a:xfrm>
        </p:spPr>
        <p:txBody>
          <a:bodyPr/>
          <a:lstStyle/>
          <a:p>
            <a:r>
              <a:rPr lang="en-US" dirty="0"/>
              <a:t>Performance</a:t>
            </a:r>
            <a:br>
              <a:rPr lang="en-US" dirty="0"/>
            </a:br>
            <a:r>
              <a:rPr lang="en-US" dirty="0"/>
              <a:t>Metrics</a:t>
            </a:r>
          </a:p>
        </p:txBody>
      </p:sp>
      <p:sp>
        <p:nvSpPr>
          <p:cNvPr id="9" name="Slide Number Placeholder 8">
            <a:extLst>
              <a:ext uri="{FF2B5EF4-FFF2-40B4-BE49-F238E27FC236}">
                <a16:creationId xmlns:a16="http://schemas.microsoft.com/office/drawing/2014/main" id="{7AF9A883-CC44-4401-AE67-8FCEACB7DDD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15</a:t>
            </a:fld>
            <a:endParaRPr lang="en-US"/>
          </a:p>
        </p:txBody>
      </p:sp>
      <p:sp>
        <p:nvSpPr>
          <p:cNvPr id="5" name="Title 6">
            <a:extLst>
              <a:ext uri="{FF2B5EF4-FFF2-40B4-BE49-F238E27FC236}">
                <a16:creationId xmlns:a16="http://schemas.microsoft.com/office/drawing/2014/main" id="{9FDA5E8C-B87F-481F-947D-6AC7A76C5A4C}"/>
              </a:ext>
            </a:extLst>
          </p:cNvPr>
          <p:cNvSpPr txBox="1">
            <a:spLocks/>
          </p:cNvSpPr>
          <p:nvPr/>
        </p:nvSpPr>
        <p:spPr>
          <a:xfrm>
            <a:off x="653957" y="3429000"/>
            <a:ext cx="3859306" cy="74404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pPr algn="ctr"/>
            <a:r>
              <a:rPr lang="en-IN" sz="2000" dirty="0"/>
              <a:t>Model with LSTM and Dilated 1-D convolution</a:t>
            </a:r>
          </a:p>
        </p:txBody>
      </p:sp>
      <p:pic>
        <p:nvPicPr>
          <p:cNvPr id="10" name="Picture 9">
            <a:extLst>
              <a:ext uri="{FF2B5EF4-FFF2-40B4-BE49-F238E27FC236}">
                <a16:creationId xmlns:a16="http://schemas.microsoft.com/office/drawing/2014/main" id="{524E3F05-8ADD-4B3B-9282-7FACCCA95DC6}"/>
              </a:ext>
            </a:extLst>
          </p:cNvPr>
          <p:cNvPicPr>
            <a:picLocks noChangeAspect="1"/>
          </p:cNvPicPr>
          <p:nvPr/>
        </p:nvPicPr>
        <p:blipFill>
          <a:blip r:embed="rId3"/>
          <a:stretch>
            <a:fillRect/>
          </a:stretch>
        </p:blipFill>
        <p:spPr>
          <a:xfrm>
            <a:off x="5570433" y="306606"/>
            <a:ext cx="5751990" cy="6244787"/>
          </a:xfrm>
          <a:prstGeom prst="rect">
            <a:avLst/>
          </a:prstGeom>
        </p:spPr>
      </p:pic>
    </p:spTree>
    <p:extLst>
      <p:ext uri="{BB962C8B-B14F-4D97-AF65-F5344CB8AC3E}">
        <p14:creationId xmlns:p14="http://schemas.microsoft.com/office/powerpoint/2010/main" val="29798766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7788B34-4190-4916-9048-47720EA5ABF1}"/>
              </a:ext>
            </a:extLst>
          </p:cNvPr>
          <p:cNvSpPr>
            <a:spLocks noGrp="1"/>
          </p:cNvSpPr>
          <p:nvPr>
            <p:ph type="title"/>
          </p:nvPr>
        </p:nvSpPr>
        <p:spPr>
          <a:xfrm>
            <a:off x="550862" y="549275"/>
            <a:ext cx="11097551" cy="768537"/>
          </a:xfrm>
        </p:spPr>
        <p:txBody>
          <a:bodyPr/>
          <a:lstStyle/>
          <a:p>
            <a:r>
              <a:rPr lang="en-US" dirty="0"/>
              <a:t>Predictions</a:t>
            </a:r>
          </a:p>
        </p:txBody>
      </p:sp>
      <p:sp>
        <p:nvSpPr>
          <p:cNvPr id="16" name="Slide Number Placeholder 15">
            <a:extLst>
              <a:ext uri="{FF2B5EF4-FFF2-40B4-BE49-F238E27FC236}">
                <a16:creationId xmlns:a16="http://schemas.microsoft.com/office/drawing/2014/main" id="{CF0A8666-4477-461C-A79D-E91232EE973E}"/>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16</a:t>
            </a:fld>
            <a:endParaRPr lang="en-US"/>
          </a:p>
        </p:txBody>
      </p:sp>
      <p:pic>
        <p:nvPicPr>
          <p:cNvPr id="25" name="Picture 24">
            <a:extLst>
              <a:ext uri="{FF2B5EF4-FFF2-40B4-BE49-F238E27FC236}">
                <a16:creationId xmlns:a16="http://schemas.microsoft.com/office/drawing/2014/main" id="{0382E0CF-66DC-404A-8D69-A40E146A578A}"/>
              </a:ext>
            </a:extLst>
          </p:cNvPr>
          <p:cNvPicPr>
            <a:picLocks noChangeAspect="1"/>
          </p:cNvPicPr>
          <p:nvPr/>
        </p:nvPicPr>
        <p:blipFill>
          <a:blip r:embed="rId2"/>
          <a:stretch>
            <a:fillRect/>
          </a:stretch>
        </p:blipFill>
        <p:spPr>
          <a:xfrm>
            <a:off x="2578792" y="1317812"/>
            <a:ext cx="7034416" cy="2223164"/>
          </a:xfrm>
          <a:prstGeom prst="rect">
            <a:avLst/>
          </a:prstGeom>
        </p:spPr>
      </p:pic>
      <p:pic>
        <p:nvPicPr>
          <p:cNvPr id="27" name="Picture 26">
            <a:extLst>
              <a:ext uri="{FF2B5EF4-FFF2-40B4-BE49-F238E27FC236}">
                <a16:creationId xmlns:a16="http://schemas.microsoft.com/office/drawing/2014/main" id="{2F068532-886B-4B95-A67D-5375EA2BE1DA}"/>
              </a:ext>
            </a:extLst>
          </p:cNvPr>
          <p:cNvPicPr>
            <a:picLocks noChangeAspect="1"/>
          </p:cNvPicPr>
          <p:nvPr/>
        </p:nvPicPr>
        <p:blipFill>
          <a:blip r:embed="rId3"/>
          <a:stretch>
            <a:fillRect/>
          </a:stretch>
        </p:blipFill>
        <p:spPr>
          <a:xfrm>
            <a:off x="2578792" y="3838948"/>
            <a:ext cx="7034416" cy="2195239"/>
          </a:xfrm>
          <a:prstGeom prst="rect">
            <a:avLst/>
          </a:prstGeom>
        </p:spPr>
      </p:pic>
    </p:spTree>
    <p:extLst>
      <p:ext uri="{BB962C8B-B14F-4D97-AF65-F5344CB8AC3E}">
        <p14:creationId xmlns:p14="http://schemas.microsoft.com/office/powerpoint/2010/main" val="14205470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362601" y="351218"/>
            <a:ext cx="8996551" cy="777501"/>
          </a:xfrm>
        </p:spPr>
        <p:txBody>
          <a:bodyPr/>
          <a:lstStyle/>
          <a:p>
            <a:r>
              <a:rPr lang="en-US" dirty="0"/>
              <a:t>FastText – Architecture Diagram </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17</a:t>
            </a:fld>
            <a:endParaRPr lang="en-US"/>
          </a:p>
        </p:txBody>
      </p:sp>
      <p:pic>
        <p:nvPicPr>
          <p:cNvPr id="6" name="Picture 5">
            <a:extLst>
              <a:ext uri="{FF2B5EF4-FFF2-40B4-BE49-F238E27FC236}">
                <a16:creationId xmlns:a16="http://schemas.microsoft.com/office/drawing/2014/main" id="{C37153E8-D14D-4821-81E8-DA22CAD65128}"/>
              </a:ext>
            </a:extLst>
          </p:cNvPr>
          <p:cNvPicPr>
            <a:picLocks noChangeAspect="1"/>
          </p:cNvPicPr>
          <p:nvPr/>
        </p:nvPicPr>
        <p:blipFill>
          <a:blip r:embed="rId2"/>
          <a:stretch>
            <a:fillRect/>
          </a:stretch>
        </p:blipFill>
        <p:spPr>
          <a:xfrm>
            <a:off x="550863" y="2419730"/>
            <a:ext cx="5921658" cy="2626057"/>
          </a:xfrm>
          <a:prstGeom prst="rect">
            <a:avLst/>
          </a:prstGeom>
        </p:spPr>
      </p:pic>
      <p:pic>
        <p:nvPicPr>
          <p:cNvPr id="8" name="Picture 7">
            <a:extLst>
              <a:ext uri="{FF2B5EF4-FFF2-40B4-BE49-F238E27FC236}">
                <a16:creationId xmlns:a16="http://schemas.microsoft.com/office/drawing/2014/main" id="{B0BD1164-A000-49A8-95BF-D1142D19B35A}"/>
              </a:ext>
            </a:extLst>
          </p:cNvPr>
          <p:cNvPicPr>
            <a:picLocks noChangeAspect="1"/>
          </p:cNvPicPr>
          <p:nvPr/>
        </p:nvPicPr>
        <p:blipFill>
          <a:blip r:embed="rId3"/>
          <a:stretch>
            <a:fillRect/>
          </a:stretch>
        </p:blipFill>
        <p:spPr>
          <a:xfrm>
            <a:off x="7087445" y="1845765"/>
            <a:ext cx="4553692" cy="3773988"/>
          </a:xfrm>
          <a:prstGeom prst="rect">
            <a:avLst/>
          </a:prstGeom>
        </p:spPr>
      </p:pic>
    </p:spTree>
    <p:extLst>
      <p:ext uri="{BB962C8B-B14F-4D97-AF65-F5344CB8AC3E}">
        <p14:creationId xmlns:p14="http://schemas.microsoft.com/office/powerpoint/2010/main" val="178579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362602" y="351218"/>
            <a:ext cx="6692622" cy="777501"/>
          </a:xfrm>
        </p:spPr>
        <p:txBody>
          <a:bodyPr/>
          <a:lstStyle/>
          <a:p>
            <a:r>
              <a:rPr lang="en-US" dirty="0"/>
              <a:t>FastText – Input Format </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18</a:t>
            </a:fld>
            <a:endParaRPr lang="en-US"/>
          </a:p>
        </p:txBody>
      </p:sp>
      <p:pic>
        <p:nvPicPr>
          <p:cNvPr id="13" name="Picture 12">
            <a:extLst>
              <a:ext uri="{FF2B5EF4-FFF2-40B4-BE49-F238E27FC236}">
                <a16:creationId xmlns:a16="http://schemas.microsoft.com/office/drawing/2014/main" id="{87FA5DBB-FA62-45BE-BC91-731BF26F39BB}"/>
              </a:ext>
            </a:extLst>
          </p:cNvPr>
          <p:cNvPicPr>
            <a:picLocks noChangeAspect="1"/>
          </p:cNvPicPr>
          <p:nvPr/>
        </p:nvPicPr>
        <p:blipFill>
          <a:blip r:embed="rId2"/>
          <a:stretch>
            <a:fillRect/>
          </a:stretch>
        </p:blipFill>
        <p:spPr>
          <a:xfrm>
            <a:off x="1575183" y="1128719"/>
            <a:ext cx="9041633" cy="5243162"/>
          </a:xfrm>
          <a:prstGeom prst="rect">
            <a:avLst/>
          </a:prstGeom>
        </p:spPr>
      </p:pic>
    </p:spTree>
    <p:extLst>
      <p:ext uri="{BB962C8B-B14F-4D97-AF65-F5344CB8AC3E}">
        <p14:creationId xmlns:p14="http://schemas.microsoft.com/office/powerpoint/2010/main" val="456559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362603" y="351218"/>
            <a:ext cx="8593138" cy="777501"/>
          </a:xfrm>
        </p:spPr>
        <p:txBody>
          <a:bodyPr/>
          <a:lstStyle/>
          <a:p>
            <a:r>
              <a:rPr lang="en-US" dirty="0"/>
              <a:t>FastText Model – Training Logs    </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19</a:t>
            </a:fld>
            <a:endParaRPr lang="en-US"/>
          </a:p>
        </p:txBody>
      </p:sp>
      <p:pic>
        <p:nvPicPr>
          <p:cNvPr id="4" name="Picture 3">
            <a:extLst>
              <a:ext uri="{FF2B5EF4-FFF2-40B4-BE49-F238E27FC236}">
                <a16:creationId xmlns:a16="http://schemas.microsoft.com/office/drawing/2014/main" id="{73E4621D-2CD5-4B5B-9A07-D954BAD54143}"/>
              </a:ext>
            </a:extLst>
          </p:cNvPr>
          <p:cNvPicPr>
            <a:picLocks noChangeAspect="1"/>
          </p:cNvPicPr>
          <p:nvPr/>
        </p:nvPicPr>
        <p:blipFill>
          <a:blip r:embed="rId2"/>
          <a:stretch>
            <a:fillRect/>
          </a:stretch>
        </p:blipFill>
        <p:spPr>
          <a:xfrm>
            <a:off x="1616583" y="1309626"/>
            <a:ext cx="3554186" cy="5037386"/>
          </a:xfrm>
          <a:prstGeom prst="rect">
            <a:avLst/>
          </a:prstGeom>
        </p:spPr>
      </p:pic>
      <p:pic>
        <p:nvPicPr>
          <p:cNvPr id="8" name="Picture 7">
            <a:extLst>
              <a:ext uri="{FF2B5EF4-FFF2-40B4-BE49-F238E27FC236}">
                <a16:creationId xmlns:a16="http://schemas.microsoft.com/office/drawing/2014/main" id="{092102F8-B1A9-44EB-A2F1-96A0E5F12CCC}"/>
              </a:ext>
            </a:extLst>
          </p:cNvPr>
          <p:cNvPicPr>
            <a:picLocks noChangeAspect="1"/>
          </p:cNvPicPr>
          <p:nvPr/>
        </p:nvPicPr>
        <p:blipFill>
          <a:blip r:embed="rId3"/>
          <a:stretch>
            <a:fillRect/>
          </a:stretch>
        </p:blipFill>
        <p:spPr>
          <a:xfrm>
            <a:off x="6096000" y="1309626"/>
            <a:ext cx="3554186" cy="5038985"/>
          </a:xfrm>
          <a:prstGeom prst="rect">
            <a:avLst/>
          </a:prstGeom>
        </p:spPr>
      </p:pic>
    </p:spTree>
    <p:extLst>
      <p:ext uri="{BB962C8B-B14F-4D97-AF65-F5344CB8AC3E}">
        <p14:creationId xmlns:p14="http://schemas.microsoft.com/office/powerpoint/2010/main" val="3794109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6391835" y="3172897"/>
            <a:ext cx="2936876" cy="2936876"/>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9744914" y="3845997"/>
            <a:ext cx="2263776" cy="2263776"/>
          </a:xfrm>
        </p:spPr>
      </p:pic>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a:stretch/>
        </p:blipFill>
        <p:spPr>
          <a:xfrm>
            <a:off x="8224584" y="196900"/>
            <a:ext cx="3448558" cy="3448558"/>
          </a:xfrm>
        </p:spPr>
      </p:pic>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344675" y="318154"/>
            <a:ext cx="3565524" cy="894042"/>
          </a:xfrm>
        </p:spPr>
        <p:txBody>
          <a:bodyPr anchor="t"/>
          <a:lstStyle/>
          <a:p>
            <a:r>
              <a:rPr lang="en-US" dirty="0"/>
              <a:t>Introduction</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344674" y="1457799"/>
            <a:ext cx="7592572" cy="4803810"/>
          </a:xfrm>
        </p:spPr>
        <p:txBody>
          <a:bodyPr/>
          <a:lstStyle/>
          <a:p>
            <a:pPr marL="342900" indent="-342900">
              <a:buFont typeface="Arial" panose="020B0604020202020204" pitchFamily="34" charset="0"/>
              <a:buChar char="•"/>
            </a:pPr>
            <a:r>
              <a:rPr lang="en-US" dirty="0">
                <a:solidFill>
                  <a:srgbClr val="FFFFFF"/>
                </a:solidFill>
              </a:rPr>
              <a:t>In the field of micro biology, understanding the relationship between amino acid sequence and their protein functions can yield far-reaching scientific implications.</a:t>
            </a:r>
          </a:p>
          <a:p>
            <a:pPr marL="342900" indent="-342900">
              <a:buFont typeface="Arial" panose="020B0604020202020204" pitchFamily="34" charset="0"/>
              <a:buChar char="•"/>
            </a:pPr>
            <a:r>
              <a:rPr lang="en-US" dirty="0">
                <a:solidFill>
                  <a:srgbClr val="FFFFFF"/>
                </a:solidFill>
              </a:rPr>
              <a:t>But current lab techniques cannot annotate even 1/3 of microbial  protein sequences.</a:t>
            </a:r>
          </a:p>
          <a:p>
            <a:pPr marL="342900" indent="-342900">
              <a:buFont typeface="Arial" panose="020B0604020202020204" pitchFamily="34" charset="0"/>
              <a:buChar char="•"/>
            </a:pPr>
            <a:r>
              <a:rPr lang="en-US" dirty="0">
                <a:solidFill>
                  <a:srgbClr val="FFFFFF"/>
                </a:solidFill>
                <a:effectLst/>
              </a:rPr>
              <a:t>Predicting the function of a protein from its raw amino </a:t>
            </a:r>
            <a:br>
              <a:rPr lang="en-US" dirty="0">
                <a:solidFill>
                  <a:srgbClr val="FFFFFF"/>
                </a:solidFill>
                <a:effectLst/>
              </a:rPr>
            </a:br>
            <a:r>
              <a:rPr lang="en-US" dirty="0">
                <a:solidFill>
                  <a:srgbClr val="FFFFFF"/>
                </a:solidFill>
                <a:effectLst/>
              </a:rPr>
              <a:t>acid sequence is a critical step for understanding the </a:t>
            </a:r>
            <a:br>
              <a:rPr lang="en-US" dirty="0">
                <a:solidFill>
                  <a:srgbClr val="FFFFFF"/>
                </a:solidFill>
                <a:effectLst/>
              </a:rPr>
            </a:br>
            <a:r>
              <a:rPr lang="en-US" dirty="0">
                <a:solidFill>
                  <a:srgbClr val="FFFFFF"/>
                </a:solidFill>
                <a:effectLst/>
              </a:rPr>
              <a:t>relationship between genotype and phenotype</a:t>
            </a:r>
            <a:r>
              <a:rPr lang="en-US" dirty="0">
                <a:solidFill>
                  <a:srgbClr val="FFFFFF"/>
                </a:solidFill>
                <a:effectLst/>
                <a:latin typeface="Arial" panose="020B0604020202020204" pitchFamily="34" charset="0"/>
              </a:rPr>
              <a:t>. </a:t>
            </a:r>
            <a:endParaRPr lang="en-US" dirty="0">
              <a:solidFill>
                <a:srgbClr val="FFFFFF"/>
              </a:solidFill>
            </a:endParaRPr>
          </a:p>
          <a:p>
            <a:pPr marL="342900" indent="-342900">
              <a:buFont typeface="Arial" panose="020B0604020202020204" pitchFamily="34" charset="0"/>
              <a:buChar char="•"/>
            </a:pPr>
            <a:r>
              <a:rPr lang="en-US" dirty="0">
                <a:solidFill>
                  <a:srgbClr val="FFFFFF"/>
                </a:solidFill>
              </a:rPr>
              <a:t>We propose a Deep-learning method which consists </a:t>
            </a:r>
            <a:br>
              <a:rPr lang="en-US" dirty="0">
                <a:solidFill>
                  <a:srgbClr val="FFFFFF"/>
                </a:solidFill>
              </a:rPr>
            </a:br>
            <a:r>
              <a:rPr lang="en-US" dirty="0">
                <a:solidFill>
                  <a:srgbClr val="FFFFFF"/>
                </a:solidFill>
              </a:rPr>
              <a:t>of a CNN-LSTM hybrid architecture to classify the </a:t>
            </a:r>
            <a:br>
              <a:rPr lang="en-US" dirty="0">
                <a:solidFill>
                  <a:srgbClr val="FFFFFF"/>
                </a:solidFill>
              </a:rPr>
            </a:br>
            <a:r>
              <a:rPr lang="en-US" dirty="0">
                <a:solidFill>
                  <a:srgbClr val="FFFFFF"/>
                </a:solidFill>
              </a:rPr>
              <a:t>families of the amino protein sequences.</a:t>
            </a:r>
          </a:p>
          <a:p>
            <a:pPr marL="342900" indent="-342900">
              <a:buFont typeface="Arial" panose="020B0604020202020204" pitchFamily="34" charset="0"/>
              <a:buChar char="•"/>
            </a:pPr>
            <a:endParaRPr lang="en-US" dirty="0">
              <a:solidFill>
                <a:srgbClr val="FFFFFF"/>
              </a:solidFill>
            </a:endParaRPr>
          </a:p>
          <a:p>
            <a:pPr marL="0" indent="0"/>
            <a:endParaRPr lang="en-US" dirty="0">
              <a:solidFill>
                <a:srgbClr val="FFFFFF"/>
              </a:solidFill>
            </a:endParaRP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dirty="0"/>
          </a:p>
        </p:txBody>
      </p:sp>
    </p:spTree>
    <p:extLst>
      <p:ext uri="{BB962C8B-B14F-4D97-AF65-F5344CB8AC3E}">
        <p14:creationId xmlns:p14="http://schemas.microsoft.com/office/powerpoint/2010/main" val="23132348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362603" y="351218"/>
            <a:ext cx="4101821" cy="777501"/>
          </a:xfrm>
        </p:spPr>
        <p:txBody>
          <a:bodyPr/>
          <a:lstStyle/>
          <a:p>
            <a:r>
              <a:rPr lang="en-US" dirty="0"/>
              <a:t>FastText Model   </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20</a:t>
            </a:fld>
            <a:endParaRPr lang="en-US"/>
          </a:p>
        </p:txBody>
      </p:sp>
      <p:sp>
        <p:nvSpPr>
          <p:cNvPr id="7" name="Title 6">
            <a:extLst>
              <a:ext uri="{FF2B5EF4-FFF2-40B4-BE49-F238E27FC236}">
                <a16:creationId xmlns:a16="http://schemas.microsoft.com/office/drawing/2014/main" id="{DE716805-BD19-4BF2-89C7-7981EE6449F2}"/>
              </a:ext>
            </a:extLst>
          </p:cNvPr>
          <p:cNvSpPr txBox="1">
            <a:spLocks/>
          </p:cNvSpPr>
          <p:nvPr/>
        </p:nvSpPr>
        <p:spPr>
          <a:xfrm>
            <a:off x="636494" y="2566182"/>
            <a:ext cx="4401671" cy="2319582"/>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sz="2000" dirty="0"/>
              <a:t>Hyper-Parameters </a:t>
            </a:r>
          </a:p>
          <a:p>
            <a:endParaRPr lang="en-US" sz="2000" dirty="0"/>
          </a:p>
          <a:p>
            <a:pPr marL="342900" indent="-342900">
              <a:buFont typeface="Arial" panose="020B0604020202020204" pitchFamily="34" charset="0"/>
              <a:buChar char="•"/>
            </a:pPr>
            <a:r>
              <a:rPr lang="en-US" sz="2000" dirty="0"/>
              <a:t>FastText Embedding Model = 50</a:t>
            </a:r>
          </a:p>
          <a:p>
            <a:pPr marL="342900" indent="-342900">
              <a:buFont typeface="Arial" panose="020B0604020202020204" pitchFamily="34" charset="0"/>
              <a:buChar char="•"/>
            </a:pPr>
            <a:r>
              <a:rPr lang="en-IN" sz="2000" dirty="0"/>
              <a:t>Loss = Hierarchical Loss</a:t>
            </a:r>
          </a:p>
          <a:p>
            <a:pPr marL="342900" indent="-342900">
              <a:buFont typeface="Arial" panose="020B0604020202020204" pitchFamily="34" charset="0"/>
              <a:buChar char="•"/>
            </a:pPr>
            <a:r>
              <a:rPr lang="en-IN" sz="2000" dirty="0"/>
              <a:t>Bucket Size = 200,000</a:t>
            </a:r>
          </a:p>
          <a:p>
            <a:pPr marL="342900" indent="-342900">
              <a:buFont typeface="Arial" panose="020B0604020202020204" pitchFamily="34" charset="0"/>
              <a:buChar char="•"/>
            </a:pPr>
            <a:r>
              <a:rPr lang="en-IN" sz="2000" dirty="0"/>
              <a:t>Learning Rate = 0.5</a:t>
            </a:r>
          </a:p>
          <a:p>
            <a:pPr marL="342900" indent="-342900">
              <a:buFont typeface="Arial" panose="020B0604020202020204" pitchFamily="34" charset="0"/>
              <a:buChar char="•"/>
            </a:pPr>
            <a:r>
              <a:rPr lang="en-IN" sz="2000" dirty="0"/>
              <a:t>Epochs = 50</a:t>
            </a:r>
          </a:p>
          <a:p>
            <a:pPr marL="342900" indent="-342900">
              <a:buFont typeface="Arial" panose="020B0604020202020204" pitchFamily="34" charset="0"/>
              <a:buChar char="•"/>
            </a:pPr>
            <a:r>
              <a:rPr lang="en-IN" sz="2000" dirty="0"/>
              <a:t>Word N-Grams = 1</a:t>
            </a:r>
          </a:p>
        </p:txBody>
      </p:sp>
      <p:pic>
        <p:nvPicPr>
          <p:cNvPr id="6" name="Picture 5">
            <a:extLst>
              <a:ext uri="{FF2B5EF4-FFF2-40B4-BE49-F238E27FC236}">
                <a16:creationId xmlns:a16="http://schemas.microsoft.com/office/drawing/2014/main" id="{8D799D96-0AE6-4601-BB81-1D89EC8FD207}"/>
              </a:ext>
            </a:extLst>
          </p:cNvPr>
          <p:cNvPicPr>
            <a:picLocks noChangeAspect="1"/>
          </p:cNvPicPr>
          <p:nvPr/>
        </p:nvPicPr>
        <p:blipFill>
          <a:blip r:embed="rId2"/>
          <a:stretch>
            <a:fillRect/>
          </a:stretch>
        </p:blipFill>
        <p:spPr>
          <a:xfrm>
            <a:off x="5038165" y="1802397"/>
            <a:ext cx="6622815" cy="3847151"/>
          </a:xfrm>
          <a:prstGeom prst="rect">
            <a:avLst/>
          </a:prstGeom>
        </p:spPr>
      </p:pic>
      <p:sp>
        <p:nvSpPr>
          <p:cNvPr id="11" name="Title 1">
            <a:extLst>
              <a:ext uri="{FF2B5EF4-FFF2-40B4-BE49-F238E27FC236}">
                <a16:creationId xmlns:a16="http://schemas.microsoft.com/office/drawing/2014/main" id="{4FFE6CA5-C461-48C9-B3FB-F65976734EF4}"/>
              </a:ext>
            </a:extLst>
          </p:cNvPr>
          <p:cNvSpPr txBox="1">
            <a:spLocks/>
          </p:cNvSpPr>
          <p:nvPr/>
        </p:nvSpPr>
        <p:spPr>
          <a:xfrm>
            <a:off x="7029996" y="1155905"/>
            <a:ext cx="2639151" cy="777501"/>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4000" dirty="0"/>
              <a:t>Predictions</a:t>
            </a:r>
          </a:p>
        </p:txBody>
      </p:sp>
    </p:spTree>
    <p:extLst>
      <p:ext uri="{BB962C8B-B14F-4D97-AF65-F5344CB8AC3E}">
        <p14:creationId xmlns:p14="http://schemas.microsoft.com/office/powerpoint/2010/main" val="8125719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80A2F-33A6-456C-815A-306FD1863E4F}"/>
              </a:ext>
            </a:extLst>
          </p:cNvPr>
          <p:cNvSpPr>
            <a:spLocks noGrp="1"/>
          </p:cNvSpPr>
          <p:nvPr>
            <p:ph type="title"/>
          </p:nvPr>
        </p:nvSpPr>
        <p:spPr>
          <a:xfrm>
            <a:off x="559476" y="450664"/>
            <a:ext cx="3420503" cy="696819"/>
          </a:xfrm>
        </p:spPr>
        <p:txBody>
          <a:bodyPr/>
          <a:lstStyle/>
          <a:p>
            <a:r>
              <a:rPr lang="en-US" dirty="0"/>
              <a:t>Inferences</a:t>
            </a:r>
            <a:endParaRPr lang="en-IN" dirty="0"/>
          </a:p>
        </p:txBody>
      </p:sp>
      <p:sp>
        <p:nvSpPr>
          <p:cNvPr id="4" name="Content Placeholder 3">
            <a:extLst>
              <a:ext uri="{FF2B5EF4-FFF2-40B4-BE49-F238E27FC236}">
                <a16:creationId xmlns:a16="http://schemas.microsoft.com/office/drawing/2014/main" id="{BB6AF560-F5F9-441A-9666-D93A1ADEAE1A}"/>
              </a:ext>
            </a:extLst>
          </p:cNvPr>
          <p:cNvSpPr>
            <a:spLocks noGrp="1"/>
          </p:cNvSpPr>
          <p:nvPr>
            <p:ph sz="half" idx="2"/>
          </p:nvPr>
        </p:nvSpPr>
        <p:spPr>
          <a:xfrm>
            <a:off x="559476" y="1613648"/>
            <a:ext cx="3563936" cy="4554070"/>
          </a:xfrm>
        </p:spPr>
        <p:txBody>
          <a:bodyPr/>
          <a:lstStyle/>
          <a:p>
            <a:r>
              <a:rPr lang="en-US" dirty="0">
                <a:solidFill>
                  <a:srgbClr val="FFFFFF"/>
                </a:solidFill>
              </a:rPr>
              <a:t>Using a Dilated CNN instead of a normal one proves to be more efficient as the field of reception is spread. This results in a more wider field of view with the same number of kernel parameters and same computational complexity. </a:t>
            </a:r>
          </a:p>
          <a:p>
            <a:r>
              <a:rPr lang="en-US" dirty="0">
                <a:solidFill>
                  <a:srgbClr val="FFFFFF"/>
                </a:solidFill>
              </a:rPr>
              <a:t>In order to combat the problem of a highly imbalanced dataset, we first over-sample the minority classes using </a:t>
            </a:r>
            <a:r>
              <a:rPr lang="en-US" dirty="0" err="1">
                <a:solidFill>
                  <a:srgbClr val="FFFFFF"/>
                </a:solidFill>
              </a:rPr>
              <a:t>RandomUpsampler</a:t>
            </a:r>
            <a:r>
              <a:rPr lang="en-US" dirty="0">
                <a:solidFill>
                  <a:srgbClr val="FFFFFF"/>
                </a:solidFill>
              </a:rPr>
              <a:t> and then under-sample the majority classes with an appropriate sampling rate using a RandomUndersampler. </a:t>
            </a:r>
          </a:p>
          <a:p>
            <a:pPr marL="0" indent="0">
              <a:buNone/>
            </a:pPr>
            <a:endParaRPr lang="en-US" dirty="0">
              <a:solidFill>
                <a:srgbClr val="FFFFFF"/>
              </a:solidFill>
            </a:endParaRPr>
          </a:p>
          <a:p>
            <a:endParaRPr lang="en-IN" dirty="0">
              <a:solidFill>
                <a:srgbClr val="FFFFFF"/>
              </a:solidFill>
            </a:endParaRPr>
          </a:p>
        </p:txBody>
      </p:sp>
      <p:sp>
        <p:nvSpPr>
          <p:cNvPr id="6" name="Content Placeholder 5">
            <a:extLst>
              <a:ext uri="{FF2B5EF4-FFF2-40B4-BE49-F238E27FC236}">
                <a16:creationId xmlns:a16="http://schemas.microsoft.com/office/drawing/2014/main" id="{812BEA01-E312-4060-AD87-E665745917C9}"/>
              </a:ext>
            </a:extLst>
          </p:cNvPr>
          <p:cNvSpPr>
            <a:spLocks noGrp="1"/>
          </p:cNvSpPr>
          <p:nvPr>
            <p:ph sz="quarter" idx="14"/>
          </p:nvPr>
        </p:nvSpPr>
        <p:spPr>
          <a:xfrm>
            <a:off x="4341573" y="1608713"/>
            <a:ext cx="3508755" cy="4630721"/>
          </a:xfrm>
        </p:spPr>
        <p:txBody>
          <a:bodyPr/>
          <a:lstStyle/>
          <a:p>
            <a:r>
              <a:rPr lang="en-US" dirty="0">
                <a:solidFill>
                  <a:srgbClr val="FFFFFF"/>
                </a:solidFill>
              </a:rPr>
              <a:t>Using an LSTM layer post 4 sequences of batch convolutions helped the model learn a contextual representation of the amino acid sequence, which is extremely important when it comes to sequence classification problems.</a:t>
            </a:r>
          </a:p>
          <a:p>
            <a:r>
              <a:rPr lang="en-US" dirty="0">
                <a:solidFill>
                  <a:srgbClr val="FFFFFF"/>
                </a:solidFill>
              </a:rPr>
              <a:t>This improved our test accuracy from 0.8936 to 0.9473 (5.37% improvement).</a:t>
            </a:r>
          </a:p>
          <a:p>
            <a:r>
              <a:rPr lang="en-US" dirty="0">
                <a:solidFill>
                  <a:srgbClr val="FFFFFF"/>
                </a:solidFill>
              </a:rPr>
              <a:t>Usage of batch normalization sped up training by normalization the hidden layer activation and handling internal covariate shift.</a:t>
            </a:r>
            <a:endParaRPr lang="en-IN" dirty="0">
              <a:solidFill>
                <a:srgbClr val="FFFFFF"/>
              </a:solidFill>
            </a:endParaRPr>
          </a:p>
          <a:p>
            <a:pPr marL="0" indent="0">
              <a:buNone/>
            </a:pPr>
            <a:endParaRPr lang="en-US" dirty="0">
              <a:solidFill>
                <a:srgbClr val="FFFFFF"/>
              </a:solidFill>
            </a:endParaRPr>
          </a:p>
          <a:p>
            <a:pPr marL="0" indent="0">
              <a:buNone/>
            </a:pPr>
            <a:endParaRPr lang="en-IN" dirty="0">
              <a:solidFill>
                <a:srgbClr val="FFFFFF"/>
              </a:solidFill>
            </a:endParaRPr>
          </a:p>
        </p:txBody>
      </p:sp>
      <p:sp>
        <p:nvSpPr>
          <p:cNvPr id="8" name="Content Placeholder 7">
            <a:extLst>
              <a:ext uri="{FF2B5EF4-FFF2-40B4-BE49-F238E27FC236}">
                <a16:creationId xmlns:a16="http://schemas.microsoft.com/office/drawing/2014/main" id="{7452741D-3466-491C-81E4-5AF2B3E47B8F}"/>
              </a:ext>
            </a:extLst>
          </p:cNvPr>
          <p:cNvSpPr>
            <a:spLocks noGrp="1"/>
          </p:cNvSpPr>
          <p:nvPr>
            <p:ph sz="quarter" idx="4"/>
          </p:nvPr>
        </p:nvSpPr>
        <p:spPr>
          <a:xfrm>
            <a:off x="8139659" y="1608714"/>
            <a:ext cx="3508755" cy="4334211"/>
          </a:xfrm>
        </p:spPr>
        <p:txBody>
          <a:bodyPr/>
          <a:lstStyle/>
          <a:p>
            <a:r>
              <a:rPr lang="en-US" dirty="0">
                <a:solidFill>
                  <a:srgbClr val="FFFFFF"/>
                </a:solidFill>
              </a:rPr>
              <a:t>Under-sampling the majority classes to 400 samples and up-sampling the minority classes to the same size has helped the FastText model to learn a good representation of the PFAM protein database by achieving a P@1 and R@1 score of 0.908.</a:t>
            </a:r>
          </a:p>
          <a:p>
            <a:pPr marL="0" indent="0">
              <a:buNone/>
            </a:pPr>
            <a:endParaRPr lang="en-US" dirty="0">
              <a:solidFill>
                <a:srgbClr val="FFFFFF"/>
              </a:solidFill>
            </a:endParaRPr>
          </a:p>
          <a:p>
            <a:pPr marL="0" indent="0">
              <a:buNone/>
            </a:pPr>
            <a:endParaRPr lang="en-US" dirty="0">
              <a:solidFill>
                <a:srgbClr val="FFFFFF"/>
              </a:solidFill>
            </a:endParaRPr>
          </a:p>
          <a:p>
            <a:endParaRPr lang="en-US" dirty="0">
              <a:solidFill>
                <a:srgbClr val="FFFFFF"/>
              </a:solidFill>
            </a:endParaRPr>
          </a:p>
        </p:txBody>
      </p:sp>
      <p:sp>
        <p:nvSpPr>
          <p:cNvPr id="11" name="Slide Number Placeholder 10">
            <a:extLst>
              <a:ext uri="{FF2B5EF4-FFF2-40B4-BE49-F238E27FC236}">
                <a16:creationId xmlns:a16="http://schemas.microsoft.com/office/drawing/2014/main" id="{2DFCC1B7-B53F-4023-8893-F93374ACA996}"/>
              </a:ext>
            </a:extLst>
          </p:cNvPr>
          <p:cNvSpPr>
            <a:spLocks noGrp="1"/>
          </p:cNvSpPr>
          <p:nvPr>
            <p:ph type="sldNum" sz="quarter" idx="12"/>
          </p:nvPr>
        </p:nvSpPr>
        <p:spPr/>
        <p:txBody>
          <a:bodyPr/>
          <a:lstStyle/>
          <a:p>
            <a:fld id="{DBA1B0FB-D917-4C8C-928F-313BD683BF39}" type="slidenum">
              <a:rPr lang="en-US" smtClean="0"/>
              <a:t>21</a:t>
            </a:fld>
            <a:endParaRPr lang="en-US"/>
          </a:p>
        </p:txBody>
      </p:sp>
      <p:sp>
        <p:nvSpPr>
          <p:cNvPr id="7" name="Title 1">
            <a:extLst>
              <a:ext uri="{FF2B5EF4-FFF2-40B4-BE49-F238E27FC236}">
                <a16:creationId xmlns:a16="http://schemas.microsoft.com/office/drawing/2014/main" id="{A426ED35-697A-498C-B320-15976655CBB0}"/>
              </a:ext>
            </a:extLst>
          </p:cNvPr>
          <p:cNvSpPr txBox="1">
            <a:spLocks/>
          </p:cNvSpPr>
          <p:nvPr/>
        </p:nvSpPr>
        <p:spPr>
          <a:xfrm>
            <a:off x="2780422" y="1224445"/>
            <a:ext cx="2685979" cy="384268"/>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2400" dirty="0"/>
              <a:t>CNN-LSTM Model</a:t>
            </a:r>
            <a:endParaRPr lang="en-IN" sz="2800" dirty="0"/>
          </a:p>
        </p:txBody>
      </p:sp>
      <p:sp>
        <p:nvSpPr>
          <p:cNvPr id="9" name="Title 1">
            <a:extLst>
              <a:ext uri="{FF2B5EF4-FFF2-40B4-BE49-F238E27FC236}">
                <a16:creationId xmlns:a16="http://schemas.microsoft.com/office/drawing/2014/main" id="{5EE1AFB7-A97E-480B-9658-822B7368E50E}"/>
              </a:ext>
            </a:extLst>
          </p:cNvPr>
          <p:cNvSpPr txBox="1">
            <a:spLocks/>
          </p:cNvSpPr>
          <p:nvPr/>
        </p:nvSpPr>
        <p:spPr>
          <a:xfrm>
            <a:off x="8917280" y="1161537"/>
            <a:ext cx="2063166" cy="384268"/>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2400" dirty="0" err="1"/>
              <a:t>FastText</a:t>
            </a:r>
            <a:r>
              <a:rPr lang="en-IN" sz="2400" dirty="0"/>
              <a:t> Model</a:t>
            </a:r>
            <a:endParaRPr lang="en-IN" sz="2800" dirty="0"/>
          </a:p>
        </p:txBody>
      </p:sp>
      <p:cxnSp>
        <p:nvCxnSpPr>
          <p:cNvPr id="5" name="Straight Connector 4">
            <a:extLst>
              <a:ext uri="{FF2B5EF4-FFF2-40B4-BE49-F238E27FC236}">
                <a16:creationId xmlns:a16="http://schemas.microsoft.com/office/drawing/2014/main" id="{AAAF8E3D-07D0-4F9C-B543-3343B6F7A6A2}"/>
              </a:ext>
            </a:extLst>
          </p:cNvPr>
          <p:cNvCxnSpPr>
            <a:cxnSpLocks/>
          </p:cNvCxnSpPr>
          <p:nvPr/>
        </p:nvCxnSpPr>
        <p:spPr>
          <a:xfrm>
            <a:off x="7930934" y="1353671"/>
            <a:ext cx="0" cy="5153541"/>
          </a:xfrm>
          <a:prstGeom prst="line">
            <a:avLst/>
          </a:prstGeom>
          <a:ln>
            <a:solidFill>
              <a:schemeClr val="tx1"/>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951090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a:lstStyle/>
          <a:p>
            <a:r>
              <a:rPr lang="en-US" dirty="0"/>
              <a:t>Summary</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3776472"/>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4069976" y="4508500"/>
            <a:ext cx="7413847" cy="1998712"/>
          </a:xfrm>
        </p:spPr>
        <p:txBody>
          <a:bodyPr>
            <a:normAutofit/>
          </a:bodyPr>
          <a:lstStyle/>
          <a:p>
            <a:pPr algn="ctr"/>
            <a:r>
              <a:rPr lang="en-US" dirty="0">
                <a:solidFill>
                  <a:srgbClr val="FFFFFF"/>
                </a:solidFill>
              </a:rPr>
              <a:t>Identification of a family of a protein sequence is crucial as it give scientists and researchers a reference point, to which based on the family they can attribute it to known properties. This can prove very useful when identifying the sequence of an unknown disease, to identify its family and to create a potential vaccine based on it’s family properties. </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22</a:t>
            </a:fld>
            <a:endParaRPr lang="en-US"/>
          </a:p>
        </p:txBody>
      </p:sp>
    </p:spTree>
    <p:extLst>
      <p:ext uri="{BB962C8B-B14F-4D97-AF65-F5344CB8AC3E}">
        <p14:creationId xmlns:p14="http://schemas.microsoft.com/office/powerpoint/2010/main" val="3521561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3608761" cy="928825"/>
          </a:xfrm>
        </p:spPr>
        <p:txBody>
          <a:bodyPr vert="horz" wrap="square" lIns="0" tIns="0" rIns="0" bIns="0" rtlCol="0" anchor="t" anchorCtr="0">
            <a:normAutofit fontScale="90000"/>
          </a:bodyPr>
          <a:lstStyle/>
          <a:p>
            <a:pPr>
              <a:lnSpc>
                <a:spcPct val="100000"/>
              </a:lnSpc>
            </a:pPr>
            <a:r>
              <a:rPr lang="en-US" sz="6400" kern="1200" dirty="0">
                <a:solidFill>
                  <a:schemeClr val="tx1"/>
                </a:solidFill>
                <a:latin typeface="+mj-lt"/>
                <a:ea typeface="+mj-ea"/>
                <a:cs typeface="+mj-cs"/>
              </a:rPr>
              <a:t>Pfam</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488110" y="1725030"/>
            <a:ext cx="5736227" cy="4782182"/>
          </a:xfrm>
        </p:spPr>
        <p:txBody>
          <a:bodyPr vert="horz" wrap="square" lIns="0" tIns="0" rIns="0" bIns="0" rtlCol="0">
            <a:normAutofit/>
          </a:bodyPr>
          <a:lstStyle/>
          <a:p>
            <a:pPr marL="342900" indent="-342900">
              <a:lnSpc>
                <a:spcPct val="100000"/>
              </a:lnSpc>
              <a:buFont typeface="Arial" panose="020B0604020202020204" pitchFamily="34" charset="0"/>
              <a:buChar char="•"/>
            </a:pPr>
            <a:r>
              <a:rPr lang="en-US" kern="1200" dirty="0">
                <a:solidFill>
                  <a:srgbClr val="FFFFFF"/>
                </a:solidFill>
                <a:latin typeface="+mn-lt"/>
                <a:ea typeface="+mn-ea"/>
                <a:cs typeface="+mn-cs"/>
              </a:rPr>
              <a:t>The Pfam database is a large collection of protein families, each represented by multiple sequence alignments and hidden Markov models(HMM).</a:t>
            </a:r>
          </a:p>
          <a:p>
            <a:pPr marL="342900" indent="-342900">
              <a:lnSpc>
                <a:spcPct val="100000"/>
              </a:lnSpc>
              <a:buFont typeface="Arial" panose="020B0604020202020204" pitchFamily="34" charset="0"/>
              <a:buChar char="•"/>
            </a:pPr>
            <a:r>
              <a:rPr lang="en-US" kern="1200" dirty="0">
                <a:solidFill>
                  <a:srgbClr val="FFFFFF"/>
                </a:solidFill>
                <a:latin typeface="+mn-lt"/>
                <a:ea typeface="+mn-ea"/>
                <a:cs typeface="+mn-cs"/>
              </a:rPr>
              <a:t>For each family in Pfam :</a:t>
            </a:r>
          </a:p>
          <a:p>
            <a:pPr marL="800100" lvl="1" indent="-342900">
              <a:lnSpc>
                <a:spcPct val="100000"/>
              </a:lnSpc>
            </a:pPr>
            <a:r>
              <a:rPr lang="en-US" sz="1800" kern="1200" dirty="0">
                <a:solidFill>
                  <a:srgbClr val="FFFFFF"/>
                </a:solidFill>
                <a:latin typeface="+mn-lt"/>
                <a:ea typeface="+mn-ea"/>
                <a:cs typeface="+mn-cs"/>
              </a:rPr>
              <a:t>Family Description</a:t>
            </a:r>
          </a:p>
          <a:p>
            <a:pPr marL="800100" lvl="1" indent="-342900">
              <a:lnSpc>
                <a:spcPct val="100000"/>
              </a:lnSpc>
            </a:pPr>
            <a:r>
              <a:rPr lang="en-US" sz="1800" dirty="0">
                <a:solidFill>
                  <a:srgbClr val="FFFFFF"/>
                </a:solidFill>
              </a:rPr>
              <a:t>Multiple alignments </a:t>
            </a:r>
          </a:p>
          <a:p>
            <a:pPr marL="800100" lvl="1" indent="-342900">
              <a:lnSpc>
                <a:spcPct val="100000"/>
              </a:lnSpc>
            </a:pPr>
            <a:r>
              <a:rPr lang="en-US" sz="1800" kern="1200" dirty="0">
                <a:solidFill>
                  <a:srgbClr val="FFFFFF"/>
                </a:solidFill>
                <a:latin typeface="+mn-lt"/>
                <a:ea typeface="+mn-ea"/>
                <a:cs typeface="+mn-cs"/>
              </a:rPr>
              <a:t>Protein domain architecture </a:t>
            </a:r>
          </a:p>
          <a:p>
            <a:pPr marL="800100" lvl="1" indent="-342900">
              <a:lnSpc>
                <a:spcPct val="100000"/>
              </a:lnSpc>
            </a:pPr>
            <a:r>
              <a:rPr lang="en-US" sz="1800" dirty="0">
                <a:solidFill>
                  <a:srgbClr val="FFFFFF"/>
                </a:solidFill>
              </a:rPr>
              <a:t>Species Distribution</a:t>
            </a:r>
          </a:p>
          <a:p>
            <a:pPr marL="800100" lvl="1" indent="-342900">
              <a:lnSpc>
                <a:spcPct val="100000"/>
              </a:lnSpc>
            </a:pPr>
            <a:r>
              <a:rPr lang="en-US" sz="1800" kern="1200" dirty="0">
                <a:solidFill>
                  <a:srgbClr val="FFFFFF"/>
                </a:solidFill>
                <a:latin typeface="+mn-lt"/>
                <a:ea typeface="+mn-ea"/>
                <a:cs typeface="+mn-cs"/>
              </a:rPr>
              <a:t>Known protein structures</a:t>
            </a:r>
          </a:p>
          <a:p>
            <a:pPr marL="342900" indent="-342900">
              <a:lnSpc>
                <a:spcPct val="100000"/>
              </a:lnSpc>
              <a:buFont typeface="Arial" panose="020B0604020202020204" pitchFamily="34" charset="0"/>
              <a:buChar char="•"/>
            </a:pPr>
            <a:endParaRPr lang="en-US" kern="1200" dirty="0">
              <a:solidFill>
                <a:srgbClr val="FFFFFF"/>
              </a:solidFill>
              <a:latin typeface="+mn-lt"/>
              <a:ea typeface="+mn-ea"/>
              <a:cs typeface="+mn-cs"/>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3</a:t>
            </a:fld>
            <a:endParaRPr lang="en-US"/>
          </a:p>
        </p:txBody>
      </p:sp>
      <p:pic>
        <p:nvPicPr>
          <p:cNvPr id="6" name="Picture 5">
            <a:extLst>
              <a:ext uri="{FF2B5EF4-FFF2-40B4-BE49-F238E27FC236}">
                <a16:creationId xmlns:a16="http://schemas.microsoft.com/office/drawing/2014/main" id="{1F86A06A-E062-4DBA-AA01-BBBAC1717C3B}"/>
              </a:ext>
            </a:extLst>
          </p:cNvPr>
          <p:cNvPicPr>
            <a:picLocks noChangeAspect="1"/>
          </p:cNvPicPr>
          <p:nvPr/>
        </p:nvPicPr>
        <p:blipFill>
          <a:blip r:embed="rId4"/>
          <a:stretch>
            <a:fillRect/>
          </a:stretch>
        </p:blipFill>
        <p:spPr>
          <a:xfrm>
            <a:off x="6941806" y="427296"/>
            <a:ext cx="4116387" cy="1372129"/>
          </a:xfrm>
          <a:prstGeom prst="rect">
            <a:avLst/>
          </a:prstGeom>
        </p:spPr>
      </p:pic>
      <p:pic>
        <p:nvPicPr>
          <p:cNvPr id="9" name="Picture 8">
            <a:extLst>
              <a:ext uri="{FF2B5EF4-FFF2-40B4-BE49-F238E27FC236}">
                <a16:creationId xmlns:a16="http://schemas.microsoft.com/office/drawing/2014/main" id="{B94156B8-58B4-452A-8ABE-3DD7A63069E9}"/>
              </a:ext>
            </a:extLst>
          </p:cNvPr>
          <p:cNvPicPr>
            <a:picLocks noChangeAspect="1"/>
          </p:cNvPicPr>
          <p:nvPr/>
        </p:nvPicPr>
        <p:blipFill>
          <a:blip r:embed="rId5"/>
          <a:stretch>
            <a:fillRect/>
          </a:stretch>
        </p:blipFill>
        <p:spPr>
          <a:xfrm>
            <a:off x="6153682" y="2792397"/>
            <a:ext cx="5692633" cy="1188823"/>
          </a:xfrm>
          <a:prstGeom prst="rect">
            <a:avLst/>
          </a:prstGeom>
        </p:spPr>
      </p:pic>
      <p:sp>
        <p:nvSpPr>
          <p:cNvPr id="25" name="Subtitle 15">
            <a:extLst>
              <a:ext uri="{FF2B5EF4-FFF2-40B4-BE49-F238E27FC236}">
                <a16:creationId xmlns:a16="http://schemas.microsoft.com/office/drawing/2014/main" id="{19114FF6-82A3-4E77-95D1-C2F9720AC656}"/>
              </a:ext>
            </a:extLst>
          </p:cNvPr>
          <p:cNvSpPr txBox="1">
            <a:spLocks/>
          </p:cNvSpPr>
          <p:nvPr/>
        </p:nvSpPr>
        <p:spPr>
          <a:xfrm>
            <a:off x="6239146" y="4591822"/>
            <a:ext cx="5736227" cy="4782182"/>
          </a:xfrm>
          <a:prstGeom prst="rect">
            <a:avLst/>
          </a:prstGeom>
        </p:spPr>
        <p:txBody>
          <a:bodyPr vert="horz" wrap="square" lIns="0" tIns="0" rIns="0" bIns="0" rtlCol="0">
            <a:normAutofit/>
          </a:bodyPr>
          <a:lstStyle>
            <a:lvl1pPr marL="228600" indent="-228600" algn="l" defTabSz="914400" rtl="0" eaLnBrk="1" latinLnBrk="0" hangingPunct="1">
              <a:lnSpc>
                <a:spcPct val="110000"/>
              </a:lnSpc>
              <a:spcBef>
                <a:spcPts val="1000"/>
              </a:spcBef>
              <a:spcAft>
                <a:spcPts val="800"/>
              </a:spcAft>
              <a:buFont typeface="Arial" panose="020B0604020202020204" pitchFamily="34" charset="0"/>
              <a:buNone/>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pPr>
            <a:r>
              <a:rPr lang="en-US" dirty="0">
                <a:solidFill>
                  <a:srgbClr val="FFFFFF"/>
                </a:solidFill>
              </a:rPr>
              <a:t>The Dataset contains nearly :</a:t>
            </a:r>
          </a:p>
          <a:p>
            <a:pPr marL="800100" lvl="1" indent="-342900">
              <a:lnSpc>
                <a:spcPct val="100000"/>
              </a:lnSpc>
            </a:pPr>
            <a:r>
              <a:rPr lang="en-US" sz="1800" dirty="0">
                <a:solidFill>
                  <a:srgbClr val="FFFFFF"/>
                </a:solidFill>
              </a:rPr>
              <a:t>1 million sequence examples</a:t>
            </a:r>
          </a:p>
          <a:p>
            <a:pPr marL="800100" lvl="1" indent="-342900">
              <a:lnSpc>
                <a:spcPct val="100000"/>
              </a:lnSpc>
            </a:pPr>
            <a:r>
              <a:rPr lang="en-US" sz="1800" dirty="0">
                <a:solidFill>
                  <a:srgbClr val="FFFFFF"/>
                </a:solidFill>
              </a:rPr>
              <a:t>Around 18,000 family output classes</a:t>
            </a:r>
          </a:p>
          <a:p>
            <a:pPr marL="0" indent="0">
              <a:lnSpc>
                <a:spcPct val="100000"/>
              </a:lnSpc>
            </a:pPr>
            <a:endParaRPr lang="en-US" dirty="0">
              <a:solidFill>
                <a:srgbClr val="FFFFFF"/>
              </a:solidFill>
            </a:endParaRPr>
          </a:p>
        </p:txBody>
      </p:sp>
    </p:spTree>
    <p:extLst>
      <p:ext uri="{BB962C8B-B14F-4D97-AF65-F5344CB8AC3E}">
        <p14:creationId xmlns:p14="http://schemas.microsoft.com/office/powerpoint/2010/main" val="560021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5" name="Picture 4">
            <a:extLst>
              <a:ext uri="{FF2B5EF4-FFF2-40B4-BE49-F238E27FC236}">
                <a16:creationId xmlns:a16="http://schemas.microsoft.com/office/drawing/2014/main" id="{A9896CEA-D0BF-4401-9FB1-469E375A800C}"/>
              </a:ext>
            </a:extLst>
          </p:cNvPr>
          <p:cNvPicPr>
            <a:picLocks noChangeAspect="1"/>
          </p:cNvPicPr>
          <p:nvPr/>
        </p:nvPicPr>
        <p:blipFill>
          <a:blip r:embed="rId3"/>
          <a:stretch>
            <a:fillRect/>
          </a:stretch>
        </p:blipFill>
        <p:spPr>
          <a:xfrm>
            <a:off x="-116541" y="716202"/>
            <a:ext cx="12192000" cy="5867953"/>
          </a:xfrm>
          <a:prstGeom prst="rect">
            <a:avLst/>
          </a:prstGeom>
        </p:spPr>
      </p:pic>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290876" y="341562"/>
            <a:ext cx="2918489" cy="1281051"/>
          </a:xfrm>
        </p:spPr>
        <p:txBody>
          <a:bodyPr>
            <a:normAutofit fontScale="90000"/>
          </a:bodyPr>
          <a:lstStyle/>
          <a:p>
            <a:r>
              <a:rPr lang="en-US" dirty="0"/>
              <a:t>Block Diagram </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38769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2" y="549275"/>
            <a:ext cx="11091600" cy="1332000"/>
          </a:xfrm>
        </p:spPr>
        <p:txBody>
          <a:bodyPr/>
          <a:lstStyle/>
          <a:p>
            <a:r>
              <a:rPr lang="en-US" dirty="0"/>
              <a:t>Methodology</a:t>
            </a:r>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2912176669"/>
              </p:ext>
            </p:extLst>
          </p:nvPr>
        </p:nvGraphicFramePr>
        <p:xfrm>
          <a:off x="550863" y="2112963"/>
          <a:ext cx="11090275" cy="39798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a:t>
            </a:fld>
            <a:endParaRPr lang="en-US"/>
          </a:p>
        </p:txBody>
      </p:sp>
    </p:spTree>
    <p:extLst>
      <p:ext uri="{BB962C8B-B14F-4D97-AF65-F5344CB8AC3E}">
        <p14:creationId xmlns:p14="http://schemas.microsoft.com/office/powerpoint/2010/main" val="2624630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E174092-82D3-44E0-8948-4096232ED0A7}"/>
              </a:ext>
            </a:extLst>
          </p:cNvPr>
          <p:cNvSpPr>
            <a:spLocks noGrp="1"/>
          </p:cNvSpPr>
          <p:nvPr>
            <p:ph type="title"/>
          </p:nvPr>
        </p:nvSpPr>
        <p:spPr>
          <a:xfrm>
            <a:off x="2547983" y="199489"/>
            <a:ext cx="7096032" cy="699571"/>
          </a:xfrm>
        </p:spPr>
        <p:txBody>
          <a:bodyPr/>
          <a:lstStyle/>
          <a:p>
            <a:r>
              <a:rPr lang="en-US" dirty="0"/>
              <a:t>Exploratory Data Analysis</a:t>
            </a:r>
          </a:p>
        </p:txBody>
      </p:sp>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a:t>
            </a:fld>
            <a:endParaRPr lang="en-US"/>
          </a:p>
        </p:txBody>
      </p:sp>
      <p:pic>
        <p:nvPicPr>
          <p:cNvPr id="9" name="Picture 8">
            <a:extLst>
              <a:ext uri="{FF2B5EF4-FFF2-40B4-BE49-F238E27FC236}">
                <a16:creationId xmlns:a16="http://schemas.microsoft.com/office/drawing/2014/main" id="{7B5B9A66-6BD6-4CC4-A01A-C0606CEC26FA}"/>
              </a:ext>
            </a:extLst>
          </p:cNvPr>
          <p:cNvPicPr>
            <a:picLocks noChangeAspect="1"/>
          </p:cNvPicPr>
          <p:nvPr/>
        </p:nvPicPr>
        <p:blipFill>
          <a:blip r:embed="rId2"/>
          <a:stretch>
            <a:fillRect/>
          </a:stretch>
        </p:blipFill>
        <p:spPr>
          <a:xfrm>
            <a:off x="1299882" y="1440786"/>
            <a:ext cx="9592235" cy="4867939"/>
          </a:xfrm>
          <a:prstGeom prst="rect">
            <a:avLst/>
          </a:prstGeom>
        </p:spPr>
      </p:pic>
      <p:sp>
        <p:nvSpPr>
          <p:cNvPr id="13" name="Title 6">
            <a:extLst>
              <a:ext uri="{FF2B5EF4-FFF2-40B4-BE49-F238E27FC236}">
                <a16:creationId xmlns:a16="http://schemas.microsoft.com/office/drawing/2014/main" id="{C9F06D32-0D8F-4C21-AF6C-D78AF1B0F040}"/>
              </a:ext>
            </a:extLst>
          </p:cNvPr>
          <p:cNvSpPr txBox="1">
            <a:spLocks/>
          </p:cNvSpPr>
          <p:nvPr/>
        </p:nvSpPr>
        <p:spPr>
          <a:xfrm>
            <a:off x="4062686" y="925927"/>
            <a:ext cx="4066626" cy="34323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2000" dirty="0"/>
              <a:t>Distribution of Train Family Sizes</a:t>
            </a:r>
          </a:p>
        </p:txBody>
      </p:sp>
    </p:spTree>
    <p:extLst>
      <p:ext uri="{BB962C8B-B14F-4D97-AF65-F5344CB8AC3E}">
        <p14:creationId xmlns:p14="http://schemas.microsoft.com/office/powerpoint/2010/main" val="3740286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7</a:t>
            </a:fld>
            <a:endParaRPr lang="en-US"/>
          </a:p>
        </p:txBody>
      </p:sp>
      <p:sp>
        <p:nvSpPr>
          <p:cNvPr id="13" name="Title 6">
            <a:extLst>
              <a:ext uri="{FF2B5EF4-FFF2-40B4-BE49-F238E27FC236}">
                <a16:creationId xmlns:a16="http://schemas.microsoft.com/office/drawing/2014/main" id="{C9F06D32-0D8F-4C21-AF6C-D78AF1B0F040}"/>
              </a:ext>
            </a:extLst>
          </p:cNvPr>
          <p:cNvSpPr txBox="1">
            <a:spLocks/>
          </p:cNvSpPr>
          <p:nvPr/>
        </p:nvSpPr>
        <p:spPr>
          <a:xfrm>
            <a:off x="4062686" y="925927"/>
            <a:ext cx="4066626" cy="34323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2000" dirty="0"/>
              <a:t>Distribution of  Test Family Sizes</a:t>
            </a:r>
          </a:p>
        </p:txBody>
      </p:sp>
      <p:pic>
        <p:nvPicPr>
          <p:cNvPr id="10" name="Picture 9">
            <a:extLst>
              <a:ext uri="{FF2B5EF4-FFF2-40B4-BE49-F238E27FC236}">
                <a16:creationId xmlns:a16="http://schemas.microsoft.com/office/drawing/2014/main" id="{C89B19C0-01A9-411E-8E76-43E7AD91F141}"/>
              </a:ext>
            </a:extLst>
          </p:cNvPr>
          <p:cNvPicPr>
            <a:picLocks noChangeAspect="1"/>
          </p:cNvPicPr>
          <p:nvPr/>
        </p:nvPicPr>
        <p:blipFill>
          <a:blip r:embed="rId2"/>
          <a:stretch>
            <a:fillRect/>
          </a:stretch>
        </p:blipFill>
        <p:spPr>
          <a:xfrm>
            <a:off x="1299882" y="1269166"/>
            <a:ext cx="9592234" cy="4929455"/>
          </a:xfrm>
          <a:prstGeom prst="rect">
            <a:avLst/>
          </a:prstGeom>
        </p:spPr>
      </p:pic>
    </p:spTree>
    <p:extLst>
      <p:ext uri="{BB962C8B-B14F-4D97-AF65-F5344CB8AC3E}">
        <p14:creationId xmlns:p14="http://schemas.microsoft.com/office/powerpoint/2010/main" val="2406898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sp>
        <p:nvSpPr>
          <p:cNvPr id="13" name="Title 6">
            <a:extLst>
              <a:ext uri="{FF2B5EF4-FFF2-40B4-BE49-F238E27FC236}">
                <a16:creationId xmlns:a16="http://schemas.microsoft.com/office/drawing/2014/main" id="{C9F06D32-0D8F-4C21-AF6C-D78AF1B0F040}"/>
              </a:ext>
            </a:extLst>
          </p:cNvPr>
          <p:cNvSpPr txBox="1">
            <a:spLocks/>
          </p:cNvSpPr>
          <p:nvPr/>
        </p:nvSpPr>
        <p:spPr>
          <a:xfrm>
            <a:off x="3093659" y="788955"/>
            <a:ext cx="6004679" cy="34323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2000" dirty="0"/>
              <a:t>Distribution of  Cross Validation (CV) Family Sizes</a:t>
            </a:r>
          </a:p>
        </p:txBody>
      </p:sp>
      <p:pic>
        <p:nvPicPr>
          <p:cNvPr id="3" name="Picture 2">
            <a:extLst>
              <a:ext uri="{FF2B5EF4-FFF2-40B4-BE49-F238E27FC236}">
                <a16:creationId xmlns:a16="http://schemas.microsoft.com/office/drawing/2014/main" id="{EE8D598F-C7F4-419B-AD7F-53BBF6124F38}"/>
              </a:ext>
            </a:extLst>
          </p:cNvPr>
          <p:cNvPicPr>
            <a:picLocks noChangeAspect="1"/>
          </p:cNvPicPr>
          <p:nvPr/>
        </p:nvPicPr>
        <p:blipFill>
          <a:blip r:embed="rId2"/>
          <a:stretch>
            <a:fillRect/>
          </a:stretch>
        </p:blipFill>
        <p:spPr>
          <a:xfrm>
            <a:off x="1299881" y="1348730"/>
            <a:ext cx="9592234" cy="4941945"/>
          </a:xfrm>
          <a:prstGeom prst="rect">
            <a:avLst/>
          </a:prstGeom>
        </p:spPr>
      </p:pic>
    </p:spTree>
    <p:extLst>
      <p:ext uri="{BB962C8B-B14F-4D97-AF65-F5344CB8AC3E}">
        <p14:creationId xmlns:p14="http://schemas.microsoft.com/office/powerpoint/2010/main" val="29123509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E174092-82D3-44E0-8948-4096232ED0A7}"/>
              </a:ext>
            </a:extLst>
          </p:cNvPr>
          <p:cNvSpPr>
            <a:spLocks noGrp="1"/>
          </p:cNvSpPr>
          <p:nvPr>
            <p:ph type="title"/>
          </p:nvPr>
        </p:nvSpPr>
        <p:spPr>
          <a:xfrm>
            <a:off x="1641943" y="326240"/>
            <a:ext cx="9713259" cy="699571"/>
          </a:xfrm>
        </p:spPr>
        <p:txBody>
          <a:bodyPr/>
          <a:lstStyle/>
          <a:p>
            <a:r>
              <a:rPr lang="en-US" sz="4000" dirty="0"/>
              <a:t>Percentile Distribution of Sequence Length</a:t>
            </a:r>
          </a:p>
        </p:txBody>
      </p:sp>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
        <p:nvSpPr>
          <p:cNvPr id="13" name="Title 6">
            <a:extLst>
              <a:ext uri="{FF2B5EF4-FFF2-40B4-BE49-F238E27FC236}">
                <a16:creationId xmlns:a16="http://schemas.microsoft.com/office/drawing/2014/main" id="{C9F06D32-0D8F-4C21-AF6C-D78AF1B0F040}"/>
              </a:ext>
            </a:extLst>
          </p:cNvPr>
          <p:cNvSpPr txBox="1">
            <a:spLocks/>
          </p:cNvSpPr>
          <p:nvPr/>
        </p:nvSpPr>
        <p:spPr>
          <a:xfrm>
            <a:off x="5693424" y="1032357"/>
            <a:ext cx="805149" cy="34323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IN" sz="2000" dirty="0"/>
              <a:t>Train</a:t>
            </a:r>
          </a:p>
        </p:txBody>
      </p:sp>
      <p:pic>
        <p:nvPicPr>
          <p:cNvPr id="3" name="Picture 2">
            <a:extLst>
              <a:ext uri="{FF2B5EF4-FFF2-40B4-BE49-F238E27FC236}">
                <a16:creationId xmlns:a16="http://schemas.microsoft.com/office/drawing/2014/main" id="{248D609A-EFCF-4734-A93B-16A400A090A4}"/>
              </a:ext>
            </a:extLst>
          </p:cNvPr>
          <p:cNvPicPr>
            <a:picLocks noChangeAspect="1"/>
          </p:cNvPicPr>
          <p:nvPr/>
        </p:nvPicPr>
        <p:blipFill>
          <a:blip r:embed="rId2"/>
          <a:stretch>
            <a:fillRect/>
          </a:stretch>
        </p:blipFill>
        <p:spPr>
          <a:xfrm>
            <a:off x="1299882" y="1482028"/>
            <a:ext cx="9592234" cy="4812321"/>
          </a:xfrm>
          <a:prstGeom prst="rect">
            <a:avLst/>
          </a:prstGeom>
        </p:spPr>
      </p:pic>
    </p:spTree>
    <p:extLst>
      <p:ext uri="{BB962C8B-B14F-4D97-AF65-F5344CB8AC3E}">
        <p14:creationId xmlns:p14="http://schemas.microsoft.com/office/powerpoint/2010/main" val="203624575"/>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3D float design</Template>
  <TotalTime>424</TotalTime>
  <Words>687</Words>
  <Application>Microsoft Office PowerPoint</Application>
  <PresentationFormat>Widescreen</PresentationFormat>
  <Paragraphs>103</Paragraphs>
  <Slides>22</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Gill Sans MT</vt:lpstr>
      <vt:lpstr>Symbol</vt:lpstr>
      <vt:lpstr>Walbaum Display</vt:lpstr>
      <vt:lpstr>3DFloatVTI</vt:lpstr>
      <vt:lpstr>Classification of Family Domain of Amino Acid Sequences using CNN – LSTM Architecture</vt:lpstr>
      <vt:lpstr>Introduction</vt:lpstr>
      <vt:lpstr>Pfam</vt:lpstr>
      <vt:lpstr>Block Diagram </vt:lpstr>
      <vt:lpstr>Methodology</vt:lpstr>
      <vt:lpstr>Exploratory Data Analysis</vt:lpstr>
      <vt:lpstr>PowerPoint Presentation</vt:lpstr>
      <vt:lpstr>PowerPoint Presentation</vt:lpstr>
      <vt:lpstr>Percentile Distribution of Sequence Length</vt:lpstr>
      <vt:lpstr>PowerPoint Presentation</vt:lpstr>
      <vt:lpstr>PowerPoint Presentation</vt:lpstr>
      <vt:lpstr>Loss Curve</vt:lpstr>
      <vt:lpstr>Accuracy Curve</vt:lpstr>
      <vt:lpstr>Old Model</vt:lpstr>
      <vt:lpstr>Performance Metrics</vt:lpstr>
      <vt:lpstr>Predictions</vt:lpstr>
      <vt:lpstr>FastText – Architecture Diagram </vt:lpstr>
      <vt:lpstr>FastText – Input Format </vt:lpstr>
      <vt:lpstr>FastText Model – Training Logs    </vt:lpstr>
      <vt:lpstr>FastText Model   </vt:lpstr>
      <vt:lpstr>Inferences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 Gilbert</dc:creator>
  <cp:lastModifiedBy>Steven Gilbert</cp:lastModifiedBy>
  <cp:revision>11</cp:revision>
  <dcterms:created xsi:type="dcterms:W3CDTF">2022-01-06T08:19:44Z</dcterms:created>
  <dcterms:modified xsi:type="dcterms:W3CDTF">2022-02-13T13:51:04Z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